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3B2C4A25-6671-4A7E-BF86-1E2E00BB56FA}">
          <p14:sldIdLst>
            <p14:sldId id="256"/>
          </p14:sldIdLst>
        </p14:section>
        <p14:section name="Gliederung" id="{3B07414B-E64C-4D65-8EE9-85158DEDA088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9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3F56180-C0B9-42B4-953F-B5552A9D7D9C}" type="datetimeFigureOut">
              <a:rPr lang="de-DE" smtClean="0"/>
              <a:t>05.11.2011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21AA1FF-73B5-4329-91D2-03CD04740DB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480720" cy="1371600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Kupferkabel als Übertragungsmedium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udi\Desktop\4ead0e8a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699948" cy="26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 smtClean="0"/>
              <a:t>Eigenschaften</a:t>
            </a:r>
          </a:p>
          <a:p>
            <a:r>
              <a:rPr lang="de-DE" sz="1800" dirty="0"/>
              <a:t>	</a:t>
            </a:r>
            <a:r>
              <a:rPr lang="de-DE" sz="1700" i="1" dirty="0"/>
              <a:t>Abschirmung</a:t>
            </a:r>
            <a:endParaRPr lang="de-DE" sz="1700" i="1" dirty="0" smtClean="0"/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Dient zur Abschirmung der Störanfälligkeit.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Je besser die Abschirmung, desto geringer die Störanfälligkeit.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Verbesserung durch Einsatz des Außenleiters als massives Eisenrohr.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de-DE" sz="1500" dirty="0" smtClean="0"/>
              <a:t>Nachteil: Spätere Verformung fast unmöglich.</a:t>
            </a:r>
            <a:endParaRPr lang="de-DE" sz="1500" dirty="0"/>
          </a:p>
          <a:p>
            <a:pPr marL="285750" indent="-285750">
              <a:buClr>
                <a:schemeClr val="tx1"/>
              </a:buClr>
              <a:buFontTx/>
              <a:buChar char="-"/>
            </a:pPr>
            <a:r>
              <a:rPr lang="de-DE" sz="1500" b="0" dirty="0" smtClean="0"/>
              <a:t>Bei höherer Elastizität ist die Abschirmung aus einem Drahtgeflecht hergestellt.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de-DE" sz="1500" dirty="0" smtClean="0"/>
              <a:t>Nachteil: Schlechtere Abschirmung, höhere Störanfälligkeit.</a:t>
            </a:r>
            <a:endParaRPr lang="de-DE" sz="1500" b="0" dirty="0" smtClean="0"/>
          </a:p>
        </p:txBody>
      </p:sp>
    </p:spTree>
    <p:extLst>
      <p:ext uri="{BB962C8B-B14F-4D97-AF65-F5344CB8AC3E}">
        <p14:creationId xmlns:p14="http://schemas.microsoft.com/office/powerpoint/2010/main" val="6541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 smtClean="0"/>
              <a:t>Eigenschaften</a:t>
            </a:r>
          </a:p>
          <a:p>
            <a:r>
              <a:rPr lang="de-DE" sz="1800" dirty="0"/>
              <a:t>	</a:t>
            </a:r>
            <a:r>
              <a:rPr lang="de-DE" sz="1700" i="1" dirty="0"/>
              <a:t>Dämpfung</a:t>
            </a:r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Dämpfung ist angegeben in Dezibel/m oder Dezibel/km.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Hängt von der Größe der Leitfähigkeit ab.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Je höher die Dämpfung eines Kabels, desto schneller sinkt die Signalstärke.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Geringhaltung der Dämpfung durch: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de-DE" sz="1500" dirty="0" smtClean="0"/>
              <a:t>Verwendung großer Leitungsdurchmesser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de-DE" sz="1500" dirty="0" smtClean="0"/>
              <a:t>Herstellung des Dielektrikums aus Teflon oder Schaumstoff</a:t>
            </a:r>
            <a:endParaRPr lang="de-DE" sz="1500" b="0" dirty="0" smtClean="0"/>
          </a:p>
        </p:txBody>
      </p:sp>
    </p:spTree>
    <p:extLst>
      <p:ext uri="{BB962C8B-B14F-4D97-AF65-F5344CB8AC3E}">
        <p14:creationId xmlns:p14="http://schemas.microsoft.com/office/powerpoint/2010/main" val="18739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 smtClean="0"/>
              <a:t>Eigenschaften</a:t>
            </a:r>
          </a:p>
          <a:p>
            <a:r>
              <a:rPr lang="de-DE" sz="1800" dirty="0"/>
              <a:t>	</a:t>
            </a:r>
            <a:r>
              <a:rPr lang="de-DE" sz="1700" i="1" dirty="0" smtClean="0"/>
              <a:t>Leitungswellenwiderstand</a:t>
            </a:r>
            <a:endParaRPr lang="de-DE" sz="1700" i="1" dirty="0"/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Wellenwiderstand (Angabe in Ohm (= Widerstand)) ist abhängig vom Durchmesser des Außen- und Innenleiters und der Beschaffenheit des Dielektrikums.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Beträgt 75 oder 50 Ohm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Dämpfung ist ein Maß dafür, was nach der Einspeisung rauskommt.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Schirmung ist ein Maß dafür, wie viel abgestrahlt wird bzw. wie hoch die Störungsanfälligkeit ist.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Der Wert des Leitungswellenwiderstands kann folgendermaßen berechnet werden:</a:t>
            </a:r>
          </a:p>
          <a:p>
            <a:pPr marL="2343150" lvl="4" indent="-285750">
              <a:buClr>
                <a:schemeClr val="tx1"/>
              </a:buClr>
              <a:buFontTx/>
              <a:buChar char="-"/>
            </a:pPr>
            <a:r>
              <a:rPr lang="de-DE" sz="1100" b="1" i="1" dirty="0" smtClean="0"/>
              <a:t>Innendurchmesser des Außenleiters = D</a:t>
            </a:r>
          </a:p>
          <a:p>
            <a:pPr marL="2343150" lvl="4" indent="-285750">
              <a:buClr>
                <a:schemeClr val="tx1"/>
              </a:buClr>
              <a:buFontTx/>
              <a:buChar char="-"/>
            </a:pPr>
            <a:r>
              <a:rPr lang="de-DE" sz="1100" b="1" i="1" dirty="0" smtClean="0"/>
              <a:t>Innendurchmesser des Innenleiters = d</a:t>
            </a:r>
          </a:p>
          <a:p>
            <a:pPr marL="2343150" lvl="4" indent="-285750">
              <a:buClr>
                <a:schemeClr val="tx1"/>
              </a:buClr>
              <a:buFontTx/>
              <a:buChar char="-"/>
            </a:pPr>
            <a:r>
              <a:rPr lang="de-DE" sz="1100" b="1" i="1" dirty="0"/>
              <a:t>Permittivität </a:t>
            </a:r>
            <a:r>
              <a:rPr lang="de-DE" sz="1100" b="1" i="1" dirty="0" smtClean="0"/>
              <a:t>des Isolationsmaterials </a:t>
            </a:r>
            <a:r>
              <a:rPr lang="de-DE" sz="1100" b="1" i="1" dirty="0"/>
              <a:t>= </a:t>
            </a:r>
            <a:r>
              <a:rPr lang="de-DE" sz="1100" b="1" i="1" dirty="0" smtClean="0"/>
              <a:t>εr</a:t>
            </a:r>
            <a:endParaRPr lang="de-DE" sz="1100" b="1" i="1" dirty="0"/>
          </a:p>
          <a:p>
            <a:pPr marL="2343150" lvl="4" indent="-285750">
              <a:buClr>
                <a:schemeClr val="tx1"/>
              </a:buClr>
              <a:buFontTx/>
              <a:buChar char="-"/>
            </a:pPr>
            <a:endParaRPr lang="de-DE" sz="1100" b="1" i="1" dirty="0" smtClean="0"/>
          </a:p>
          <a:p>
            <a:pPr lvl="4" indent="0">
              <a:buNone/>
            </a:pPr>
            <a:endParaRPr lang="de-DE" sz="1300" b="1" i="1" dirty="0" smtClean="0"/>
          </a:p>
        </p:txBody>
      </p:sp>
      <p:pic>
        <p:nvPicPr>
          <p:cNvPr id="3074" name="Picture 2" descr="F:\Kupferkabel\Bilder\Leitungswellenwiderstan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9" y="4321578"/>
            <a:ext cx="1716656" cy="22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Kupferkabel\Bilder\Leitungswellenwiderstan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5324342"/>
            <a:ext cx="42576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/>
              <a:t>Leistungsanpassung und </a:t>
            </a:r>
            <a:r>
              <a:rPr lang="de-DE" sz="1800" dirty="0" smtClean="0"/>
              <a:t>Reflexionen</a:t>
            </a:r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Abschlusswellenwiderstand sollte möglichst genau dem Leitungswellenwiderstand entsprechen</a:t>
            </a:r>
            <a:endParaRPr lang="de-DE" sz="13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Bei unerfüllter Bedingung: Bewirkt Reflexionen am Leitungsende stehenden Wellen 		              auf dem Kabel und Fehlanpassung verursacht erhöhte  			              Leistungsverluste.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Erfassung des Grads der Fehlanpassung durch das Stehwellenverhältnis:</a:t>
            </a:r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Reflexionen bilden sich an Stellen einer Leitung, wo sich der Leitungswellenwiderstand ändert, z.B. bei Steckern oder höheren Frequenzen.</a:t>
            </a:r>
          </a:p>
          <a:p>
            <a:pPr marL="285750" indent="-285750">
              <a:buFontTx/>
              <a:buChar char="-"/>
            </a:pPr>
            <a:endParaRPr lang="de-DE" sz="1500" b="0" dirty="0" smtClean="0"/>
          </a:p>
        </p:txBody>
      </p:sp>
      <p:pic>
        <p:nvPicPr>
          <p:cNvPr id="7170" name="Picture 2" descr="F:\Kupferkabel\Bilder\Stehwellenverhältn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534877"/>
            <a:ext cx="12668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 smtClean="0"/>
              <a:t>Steckverbinder</a:t>
            </a:r>
          </a:p>
          <a:p>
            <a:r>
              <a:rPr lang="de-DE" sz="1800" dirty="0"/>
              <a:t>	</a:t>
            </a:r>
            <a:r>
              <a:rPr lang="de-DE" sz="1700" i="1" dirty="0" smtClean="0"/>
              <a:t>Allgemeines</a:t>
            </a:r>
            <a:endParaRPr lang="de-DE" sz="1700" i="1" dirty="0"/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Steckverbinder dienen als Verbindung von Koaxialkabeln.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Koaxial (kreisförmig) ausgeführt, um die geringe elektromagnetischen Beeinflussung und Abstrahlung bzw. Abschirmung zu erhalten.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Bekannteste Steckverbinder: Multimedia- oder Satellitensteckdose</a:t>
            </a:r>
          </a:p>
          <a:p>
            <a:pPr marL="285750" indent="-285750">
              <a:buFontTx/>
              <a:buChar char="-"/>
            </a:pPr>
            <a:endParaRPr lang="de-DE" sz="1500" b="0" dirty="0"/>
          </a:p>
          <a:p>
            <a:pPr lvl="1">
              <a:buClr>
                <a:schemeClr val="tx1"/>
              </a:buClr>
            </a:pPr>
            <a:r>
              <a:rPr lang="de-DE" sz="1500" b="0" dirty="0"/>
              <a:t>Oben links und rechts: Belling-Lee-Buchsen für Radio </a:t>
            </a:r>
            <a:r>
              <a:rPr lang="de-DE" sz="1500" b="0" dirty="0" smtClean="0"/>
              <a:t>&amp; Fernsehen</a:t>
            </a:r>
            <a:endParaRPr lang="de-DE" sz="1500" b="0" dirty="0"/>
          </a:p>
          <a:p>
            <a:pPr lvl="1">
              <a:buClr>
                <a:schemeClr val="tx1"/>
              </a:buClr>
            </a:pPr>
            <a:r>
              <a:rPr lang="de-DE" sz="1500" b="0" dirty="0"/>
              <a:t>Unten in der Mitte: F-Buchse für Daten oder Satellit.</a:t>
            </a:r>
          </a:p>
          <a:p>
            <a:pPr lvl="1">
              <a:buClr>
                <a:schemeClr val="tx1"/>
              </a:buClr>
            </a:pPr>
            <a:r>
              <a:rPr lang="de-DE" sz="1500" b="0" dirty="0"/>
              <a:t>Vordergrund: Belling-Lee-Stecker</a:t>
            </a:r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</p:txBody>
      </p:sp>
      <p:pic>
        <p:nvPicPr>
          <p:cNvPr id="4098" name="Picture 2" descr="F:\Kupferkabel\Bilder\Multimedia Satellitensteckd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52153"/>
            <a:ext cx="2197094" cy="38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472608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Steckverbinder</a:t>
            </a:r>
          </a:p>
          <a:p>
            <a:r>
              <a:rPr lang="de-DE" sz="1800" dirty="0"/>
              <a:t>	</a:t>
            </a:r>
            <a:r>
              <a:rPr lang="de-DE" sz="1700" i="1" dirty="0" smtClean="0"/>
              <a:t>Kenngrößen</a:t>
            </a:r>
            <a:endParaRPr lang="de-DE" sz="1700" i="1" dirty="0"/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Bei hohen Frequenzen muss der Steckeraufbau einen konstanten Leitungswellenwiderstand aufweisen.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Innen- und Außenleiter müssen einen best. Durchmesserverhältnis haben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Impedanz des Dielektrikums und Arbeitsfrequenz muss abgestimmt sein.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Wellenwiderstand des Steckverbinders wird berechnet durch:</a:t>
            </a:r>
          </a:p>
          <a:p>
            <a:pPr marL="2800350" lvl="5" indent="-285750">
              <a:buFontTx/>
              <a:buChar char="-"/>
            </a:pPr>
            <a:endParaRPr lang="de-DE" sz="200" dirty="0"/>
          </a:p>
          <a:p>
            <a:pPr lvl="8" indent="0">
              <a:buNone/>
            </a:pPr>
            <a:r>
              <a:rPr lang="de-DE" sz="1100" b="0" dirty="0" smtClean="0"/>
              <a:t>    </a:t>
            </a:r>
            <a:endParaRPr lang="de-DE" sz="500" b="0" dirty="0" smtClean="0"/>
          </a:p>
          <a:p>
            <a:pPr marL="4171950" lvl="8" indent="-285750">
              <a:buFontTx/>
              <a:buChar char="-"/>
            </a:pPr>
            <a:endParaRPr lang="de-DE" sz="1500" b="1" dirty="0" smtClean="0"/>
          </a:p>
          <a:p>
            <a:pPr lvl="8" indent="0">
              <a:buNone/>
            </a:pPr>
            <a:r>
              <a:rPr lang="de-DE" sz="1300" b="1" dirty="0"/>
              <a:t> </a:t>
            </a:r>
            <a:r>
              <a:rPr lang="de-DE" sz="1300" b="1" dirty="0" smtClean="0"/>
              <a:t>      mit</a:t>
            </a:r>
            <a:r>
              <a:rPr lang="de-DE" sz="1500" b="1" dirty="0" smtClean="0"/>
              <a:t>:</a:t>
            </a:r>
            <a:endParaRPr lang="de-DE" sz="1500" b="0" dirty="0" smtClean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pPr marL="285750" indent="-285750">
              <a:buFontTx/>
              <a:buChar char="-"/>
            </a:pPr>
            <a:endParaRPr lang="de-DE" sz="1500" b="0" dirty="0"/>
          </a:p>
          <a:p>
            <a:pPr marL="2800350" lvl="5" indent="-285750">
              <a:buClr>
                <a:schemeClr val="tx1"/>
              </a:buClr>
              <a:buFontTx/>
              <a:buChar char="-"/>
            </a:pPr>
            <a:r>
              <a:rPr lang="de-DE" sz="1200" b="1" i="1" dirty="0" smtClean="0"/>
              <a:t>Wellenwiderstand = ZL</a:t>
            </a:r>
            <a:endParaRPr lang="de-DE" sz="1200" b="1" i="1" dirty="0"/>
          </a:p>
          <a:p>
            <a:pPr marL="2800350" lvl="5" indent="-285750">
              <a:buClr>
                <a:schemeClr val="tx1"/>
              </a:buClr>
              <a:buFontTx/>
              <a:buChar char="-"/>
            </a:pPr>
            <a:r>
              <a:rPr lang="de-DE" sz="1200" b="1" i="1" dirty="0"/>
              <a:t>Innendurchmesser des Außenleiters = D</a:t>
            </a:r>
          </a:p>
          <a:p>
            <a:pPr marL="2800350" lvl="5" indent="-285750">
              <a:buClr>
                <a:schemeClr val="tx1"/>
              </a:buClr>
              <a:buFontTx/>
              <a:buChar char="-"/>
            </a:pPr>
            <a:r>
              <a:rPr lang="de-DE" sz="1200" b="1" i="1" dirty="0" smtClean="0"/>
              <a:t>Innendurchmesser </a:t>
            </a:r>
            <a:r>
              <a:rPr lang="de-DE" sz="1200" b="1" i="1" dirty="0"/>
              <a:t>des Innenleiters = </a:t>
            </a:r>
            <a:r>
              <a:rPr lang="de-DE" sz="1200" b="1" i="1" dirty="0" smtClean="0"/>
              <a:t>d</a:t>
            </a:r>
          </a:p>
          <a:p>
            <a:pPr marL="2800350" lvl="5" indent="-285750">
              <a:buClr>
                <a:schemeClr val="tx1"/>
              </a:buClr>
              <a:buFontTx/>
              <a:buChar char="-"/>
            </a:pPr>
            <a:r>
              <a:rPr lang="de-DE" sz="1200" b="1" i="1" dirty="0" smtClean="0"/>
              <a:t>Permeabilität des Isolationsmaterials = µ0</a:t>
            </a:r>
          </a:p>
          <a:p>
            <a:pPr marL="2800350" lvl="5" indent="-285750">
              <a:buClr>
                <a:schemeClr val="tx1"/>
              </a:buClr>
              <a:buFontTx/>
              <a:buChar char="-"/>
            </a:pPr>
            <a:r>
              <a:rPr lang="de-DE" sz="1200" b="1" i="1" dirty="0"/>
              <a:t>Permittivität des Isolationsmaterials = </a:t>
            </a:r>
            <a:r>
              <a:rPr lang="de-DE" sz="1200" b="1" i="1" dirty="0" smtClean="0"/>
              <a:t>ε0</a:t>
            </a:r>
          </a:p>
          <a:p>
            <a:pPr marL="2800350" lvl="5" indent="-285750">
              <a:buClr>
                <a:schemeClr val="tx1"/>
              </a:buClr>
              <a:buFontTx/>
              <a:buChar char="-"/>
            </a:pPr>
            <a:r>
              <a:rPr lang="de-DE" sz="1200" b="1" i="1" dirty="0" smtClean="0"/>
              <a:t>(Vakuum-)Lichtgeschwindigkeit = c0</a:t>
            </a:r>
            <a:endParaRPr lang="de-DE" sz="1200" b="1" i="1" dirty="0"/>
          </a:p>
        </p:txBody>
      </p:sp>
      <p:pic>
        <p:nvPicPr>
          <p:cNvPr id="5122" name="Picture 2" descr="F:\Kupferkabel\Bilder\Leitungswellenwiderstan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5" y="3843339"/>
            <a:ext cx="1905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Kupferkabel\Bilder\kenngröß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87" y="4077072"/>
            <a:ext cx="17430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Kupferkabel\Bilder\kenngröß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95814"/>
            <a:ext cx="59817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/>
              <a:t>Steckverbinder</a:t>
            </a:r>
            <a:endParaRPr lang="de-DE" sz="1800" dirty="0" smtClean="0"/>
          </a:p>
          <a:p>
            <a:r>
              <a:rPr lang="de-DE" sz="1800" dirty="0"/>
              <a:t>	</a:t>
            </a:r>
            <a:r>
              <a:rPr lang="de-DE" sz="1700" i="1" dirty="0" smtClean="0"/>
              <a:t>Bauformen und Verwendung </a:t>
            </a:r>
            <a:r>
              <a:rPr lang="de-DE" sz="1600" i="1" dirty="0" smtClean="0"/>
              <a:t>(BNC-Steckverbinder):</a:t>
            </a:r>
          </a:p>
          <a:p>
            <a:endParaRPr lang="de-DE" sz="1500" dirty="0" smtClean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Entwickler Paul </a:t>
            </a:r>
            <a:r>
              <a:rPr lang="de-DE" sz="1500" b="0" dirty="0"/>
              <a:t>Neill und </a:t>
            </a:r>
            <a:r>
              <a:rPr lang="de-DE" sz="1500" b="0" dirty="0" smtClean="0"/>
              <a:t>Carl Concelman (1940er Jahre).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Verkleinerte Version vom C-Stecker.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Vorkommen: Ethernet-Kabeln, Antennenkabel, RBG-Kabel, Videotechnik, </a:t>
            </a:r>
          </a:p>
          <a:p>
            <a:pPr>
              <a:spcAft>
                <a:spcPts val="0"/>
              </a:spcAft>
            </a:pPr>
            <a:r>
              <a:rPr lang="de-DE" sz="1500" b="0" dirty="0" smtClean="0"/>
              <a:t>                           HIFI-  Technik, Fernsehtechnik.			  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-"/>
            </a:pPr>
            <a:r>
              <a:rPr lang="de-DE" sz="1500" b="0" dirty="0" smtClean="0"/>
              <a:t>Besteht aus einem Bajonett.					</a:t>
            </a:r>
            <a:endParaRPr lang="de-DE" sz="1300" b="0" i="1" u="sng" dirty="0" smtClean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-"/>
            </a:pPr>
            <a:r>
              <a:rPr lang="de-DE" sz="1500" b="0" dirty="0" smtClean="0"/>
              <a:t>Übertragungsgeschwindigkeit bis zu 10MBit/s.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-"/>
            </a:pPr>
            <a:r>
              <a:rPr lang="de-DE" sz="1500" b="0" dirty="0" smtClean="0"/>
              <a:t>Terminator = Abschlusswiderstand (50 Ohm).		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-"/>
            </a:pPr>
            <a:r>
              <a:rPr lang="de-DE" sz="1500" b="0" dirty="0" smtClean="0"/>
              <a:t>Besteht aus einem konzentrischen Innenleiter und Außenabschirmung.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-"/>
            </a:pPr>
            <a:endParaRPr lang="de-DE" sz="1500" b="0" dirty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-"/>
            </a:pPr>
            <a:endParaRPr lang="de-DE" sz="1500" b="0" dirty="0" smtClean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-"/>
            </a:pPr>
            <a:endParaRPr lang="de-DE" sz="1500" b="0" dirty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-"/>
            </a:pPr>
            <a:endParaRPr lang="de-DE" sz="1500" b="0" dirty="0" smtClean="0"/>
          </a:p>
          <a:p>
            <a:pPr>
              <a:spcAft>
                <a:spcPts val="0"/>
              </a:spcAft>
            </a:pPr>
            <a:r>
              <a:rPr lang="de-DE" sz="1350" b="0" i="1" dirty="0"/>
              <a:t> </a:t>
            </a:r>
            <a:r>
              <a:rPr lang="de-DE" sz="1350" b="0" i="1" dirty="0" smtClean="0"/>
              <a:t>            </a:t>
            </a:r>
            <a:r>
              <a:rPr lang="de-DE" sz="1350" b="0" i="1" u="sng" dirty="0" smtClean="0"/>
              <a:t>Bajonett</a:t>
            </a:r>
            <a:r>
              <a:rPr lang="de-DE" sz="1350" b="0" i="1" dirty="0" smtClean="0"/>
              <a:t>                                  </a:t>
            </a:r>
            <a:r>
              <a:rPr lang="de-DE" sz="1350" b="0" i="1" u="sng" dirty="0" smtClean="0"/>
              <a:t>BNC-Buchse</a:t>
            </a:r>
            <a:r>
              <a:rPr lang="de-DE" sz="1350" b="0" i="1" dirty="0" smtClean="0"/>
              <a:t>                                  </a:t>
            </a:r>
            <a:r>
              <a:rPr lang="de-DE" sz="1350" b="0" i="1" u="sng" dirty="0" smtClean="0"/>
              <a:t>BNC-Stecker</a:t>
            </a:r>
            <a:endParaRPr lang="de-DE" sz="1350" b="0" dirty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-"/>
            </a:pPr>
            <a:endParaRPr lang="de-DE" sz="1500" b="0" dirty="0" smtClean="0"/>
          </a:p>
        </p:txBody>
      </p:sp>
      <p:pic>
        <p:nvPicPr>
          <p:cNvPr id="6146" name="Picture 2" descr="F:\Kupferkabel\Bilder\Bajone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578644" cy="86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Kupferkabel\Bilder\BNC Buch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1512168" cy="8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Kupferkabel\Bilder\BNC Stec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70477"/>
            <a:ext cx="1800200" cy="91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/>
              <a:t>Steckverbinder</a:t>
            </a:r>
            <a:endParaRPr lang="de-DE" sz="1800" dirty="0" smtClean="0"/>
          </a:p>
          <a:p>
            <a:r>
              <a:rPr lang="de-DE" sz="1800" dirty="0"/>
              <a:t>	</a:t>
            </a:r>
            <a:r>
              <a:rPr lang="de-DE" sz="1700" i="1" dirty="0" smtClean="0"/>
              <a:t>Bauformen und Verwendung </a:t>
            </a:r>
            <a:r>
              <a:rPr lang="de-DE" sz="1600" i="1" dirty="0" smtClean="0"/>
              <a:t>(BNC-Steckverbinder):</a:t>
            </a:r>
          </a:p>
          <a:p>
            <a:endParaRPr lang="de-DE" sz="1500" dirty="0" smtClean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-"/>
            </a:pPr>
            <a:endParaRPr lang="de-DE" sz="1500" b="0" dirty="0" smtClean="0"/>
          </a:p>
        </p:txBody>
      </p:sp>
      <p:pic>
        <p:nvPicPr>
          <p:cNvPr id="13314" name="Picture 2" descr="F:\Kupferkabel\Bilder\Netzwerkkarte T-Verbindungsstü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8668"/>
            <a:ext cx="6883614" cy="474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/>
              <a:t>Steckverbinder</a:t>
            </a:r>
          </a:p>
          <a:p>
            <a:r>
              <a:rPr lang="de-DE" sz="1800" dirty="0"/>
              <a:t>	</a:t>
            </a:r>
            <a:r>
              <a:rPr lang="de-DE" sz="1700" i="1" dirty="0"/>
              <a:t>Bauformen und Verwendung </a:t>
            </a:r>
            <a:r>
              <a:rPr lang="de-DE" sz="1600" i="1" dirty="0" smtClean="0"/>
              <a:t>(TNC-Steckverbinder</a:t>
            </a:r>
            <a:r>
              <a:rPr lang="de-DE" sz="1600" i="1" dirty="0"/>
              <a:t>):</a:t>
            </a:r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/>
              <a:t>Entwickler Paul Neill und Carl </a:t>
            </a:r>
            <a:r>
              <a:rPr lang="de-DE" sz="1500" b="0" dirty="0" smtClean="0"/>
              <a:t>Concelman (1950er Jahre).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Steckverbinder für Hochfrequenz bis etwa 11 GHz.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Wellenwiderstand = 50 Ohm.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Hat ein Gewinde und kein Bajonett.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Gewinde dient als besserer Verschluss bei Vibrationen, z.B. in Fahrzeugen.</a:t>
            </a:r>
          </a:p>
          <a:p>
            <a:pPr marL="285750" indent="-285750">
              <a:buFontTx/>
              <a:buChar char="-"/>
            </a:pPr>
            <a:endParaRPr lang="de-DE" sz="1500" b="0" dirty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pPr marL="285750" indent="-285750">
              <a:buFontTx/>
              <a:buChar char="-"/>
            </a:pPr>
            <a:endParaRPr lang="de-DE" sz="1500" b="0" dirty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r>
              <a:rPr lang="de-DE" sz="1600" b="0" i="1" dirty="0"/>
              <a:t> </a:t>
            </a:r>
            <a:r>
              <a:rPr lang="de-DE" sz="1600" b="0" i="1" dirty="0" smtClean="0"/>
              <a:t>            </a:t>
            </a:r>
            <a:r>
              <a:rPr lang="de-DE" sz="1350" b="0" i="1" u="sng" dirty="0" smtClean="0"/>
              <a:t>Stecker</a:t>
            </a:r>
            <a:r>
              <a:rPr lang="de-DE" sz="1350" b="0" i="1" dirty="0" smtClean="0"/>
              <a:t>                       </a:t>
            </a:r>
            <a:r>
              <a:rPr lang="de-DE" sz="1350" b="0" i="1" u="sng" dirty="0" smtClean="0"/>
              <a:t>Kupplung</a:t>
            </a:r>
            <a:r>
              <a:rPr lang="de-DE" sz="1350" b="0" i="1" dirty="0" smtClean="0"/>
              <a:t>                      </a:t>
            </a:r>
            <a:r>
              <a:rPr lang="de-DE" sz="1350" b="0" i="1" u="sng" dirty="0" smtClean="0"/>
              <a:t>Reverse-Buchse</a:t>
            </a:r>
            <a:r>
              <a:rPr lang="de-DE" sz="1350" b="0" i="1" dirty="0" smtClean="0"/>
              <a:t>           </a:t>
            </a:r>
            <a:r>
              <a:rPr lang="de-DE" sz="1350" b="0" i="1" u="sng" dirty="0" smtClean="0"/>
              <a:t>Reverse-Stecker</a:t>
            </a:r>
            <a:endParaRPr lang="de-DE" sz="1350" b="0" dirty="0"/>
          </a:p>
          <a:p>
            <a:endParaRPr lang="de-DE" sz="1350" b="0" dirty="0"/>
          </a:p>
        </p:txBody>
      </p:sp>
      <p:pic>
        <p:nvPicPr>
          <p:cNvPr id="8194" name="Picture 2" descr="F:\Kupferkabel\Bilder\TNC Ste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4316"/>
            <a:ext cx="1590048" cy="10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Kupferkabel\Bilder\TNC-Kuppl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4316"/>
            <a:ext cx="1457002" cy="10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Kupferkabel\Bilder\TNC-Reverse-Buch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24" y="4364038"/>
            <a:ext cx="1142112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Kupferkabel\Bilder\TNC-Reverse-Steck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4038"/>
            <a:ext cx="1152128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Steckverbinder</a:t>
            </a:r>
          </a:p>
          <a:p>
            <a:r>
              <a:rPr lang="de-DE" sz="1800" dirty="0"/>
              <a:t>	</a:t>
            </a:r>
            <a:r>
              <a:rPr lang="de-DE" sz="1700" i="1" dirty="0"/>
              <a:t>Bauformen und Verwendung </a:t>
            </a:r>
            <a:r>
              <a:rPr lang="de-DE" sz="1600" i="1" dirty="0" smtClean="0"/>
              <a:t>(</a:t>
            </a:r>
            <a:r>
              <a:rPr lang="de-DE" sz="1600" i="1" dirty="0"/>
              <a:t>Belling Lee </a:t>
            </a:r>
            <a:r>
              <a:rPr lang="de-DE" sz="1600" i="1" dirty="0" smtClean="0"/>
              <a:t>IEC-Stecker):</a:t>
            </a:r>
            <a:endParaRPr lang="de-DE" sz="1600" i="1" dirty="0"/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IEC-Stecker = Antennenstecker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Hochfrequenz bis 2,2 GHz.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Buchse hat eine geschlitzte Hülse für den Innenleiter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Abschirmung wird mit der Hülse von der Buchse und mit der Hülse vom Stecker ineinandergeschoben.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Federnde, feste Verbindung.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Wird verschraubt oder verlötet.</a:t>
            </a:r>
          </a:p>
          <a:p>
            <a:pPr marL="285750" indent="-285750">
              <a:buFontTx/>
              <a:buChar char="-"/>
            </a:pPr>
            <a:endParaRPr lang="de-DE" sz="1500" b="0" dirty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pPr marL="285750" indent="-285750">
              <a:buFontTx/>
              <a:buChar char="-"/>
            </a:pPr>
            <a:endParaRPr lang="de-DE" sz="1500" b="0" dirty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r>
              <a:rPr lang="de-DE" sz="1600" b="0" i="1" dirty="0"/>
              <a:t> </a:t>
            </a:r>
            <a:r>
              <a:rPr lang="de-DE" sz="1600" b="0" i="1" dirty="0" smtClean="0"/>
              <a:t>            </a:t>
            </a:r>
            <a:r>
              <a:rPr lang="de-DE" sz="1350" b="0" i="1" u="sng" dirty="0" smtClean="0"/>
              <a:t>Stecker</a:t>
            </a:r>
            <a:r>
              <a:rPr lang="de-DE" sz="1350" b="0" i="1" dirty="0" smtClean="0"/>
              <a:t>                         </a:t>
            </a:r>
            <a:r>
              <a:rPr lang="de-DE" sz="1350" b="0" i="1" u="sng" dirty="0" smtClean="0"/>
              <a:t>Kupplung</a:t>
            </a:r>
            <a:endParaRPr lang="de-DE" sz="1350" b="0" dirty="0"/>
          </a:p>
        </p:txBody>
      </p:sp>
      <p:pic>
        <p:nvPicPr>
          <p:cNvPr id="9218" name="Picture 2" descr="F:\Kupferkabel\Bilder\IEC-Kuppl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60751"/>
            <a:ext cx="1512168" cy="8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Kupferkabel\Bilder\IEC-Ste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60751"/>
            <a:ext cx="1512168" cy="8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39978"/>
          </a:xfrm>
        </p:spPr>
        <p:txBody>
          <a:bodyPr>
            <a:norm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Gliederung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692696"/>
            <a:ext cx="7620000" cy="50734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1250" dirty="0" smtClean="0"/>
              <a:t>1.    Unterschied </a:t>
            </a:r>
            <a:r>
              <a:rPr lang="de-DE" sz="1250" dirty="0"/>
              <a:t>Koaxialkabel – Twisted-Pair-Kabel</a:t>
            </a:r>
          </a:p>
          <a:p>
            <a:pPr lvl="0">
              <a:spcBef>
                <a:spcPts val="0"/>
              </a:spcBef>
            </a:pPr>
            <a:r>
              <a:rPr lang="de-DE" sz="1250" dirty="0" smtClean="0"/>
              <a:t>2.    Koaxialkabel</a:t>
            </a:r>
            <a:endParaRPr lang="de-DE" sz="1250" dirty="0"/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2.1 	Entwicklung von Koaxialkabeln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2.2 	Einsatzgebiete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2.3 	Aufbau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2.4 	Sonderformen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2.6 	Eigenschaften </a:t>
            </a:r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de-DE" sz="1250" b="1" dirty="0" smtClean="0"/>
              <a:t>2.6.1 	Drähte und Kabel</a:t>
            </a:r>
            <a:endParaRPr lang="de-DE" sz="1250" b="1" dirty="0"/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2.6.2 	Abschirmung </a:t>
            </a:r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2.6.3 	Dämpfung </a:t>
            </a:r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2.6.4 	Leitungswellenwiderstand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2.7 	Leistungsanpassung und Reflexionen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2.8	Steckverbinder</a:t>
            </a:r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de-DE" sz="1250" b="1" dirty="0" smtClean="0"/>
              <a:t>2.8.1 </a:t>
            </a:r>
            <a:r>
              <a:rPr lang="de-DE" sz="1250" b="1" dirty="0"/>
              <a:t>	Allgemeines</a:t>
            </a:r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de-DE" sz="1250" b="1" dirty="0" smtClean="0"/>
              <a:t>2.8.2 </a:t>
            </a:r>
            <a:r>
              <a:rPr lang="de-DE" sz="1250" b="1" dirty="0"/>
              <a:t>	Kenngrößen</a:t>
            </a:r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de-DE" sz="1250" b="1" dirty="0" smtClean="0"/>
              <a:t>2.8.3 </a:t>
            </a:r>
            <a:r>
              <a:rPr lang="de-DE" sz="1250" b="1" dirty="0"/>
              <a:t>	Bauformen und Verwendung</a:t>
            </a:r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de-DE" sz="1250" b="1" dirty="0" smtClean="0"/>
              <a:t>2.9 </a:t>
            </a:r>
            <a:r>
              <a:rPr lang="de-DE" sz="1250" b="1" dirty="0"/>
              <a:t>	Kabeltypen</a:t>
            </a:r>
          </a:p>
          <a:p>
            <a:pPr>
              <a:spcBef>
                <a:spcPts val="0"/>
              </a:spcBef>
            </a:pPr>
            <a:r>
              <a:rPr lang="de-DE" sz="1250" dirty="0" smtClean="0"/>
              <a:t>3.    Twisted-Pair-Kabel</a:t>
            </a:r>
            <a:endParaRPr lang="de-DE" sz="1250" dirty="0"/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3.1 	Allgemeines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3.2 	Leitungsaufbau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1250" b="1" dirty="0"/>
              <a:t>3.3 	Kabeltypen</a:t>
            </a:r>
            <a:endParaRPr lang="de-DE" sz="1250" b="1" dirty="0"/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en-US" sz="1250" b="1" dirty="0"/>
              <a:t>3.3.1 	STP</a:t>
            </a:r>
            <a:endParaRPr lang="de-DE" sz="1250" b="1" dirty="0"/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en-US" sz="1250" b="1" dirty="0"/>
              <a:t>3.3.2 	S/STP</a:t>
            </a:r>
            <a:endParaRPr lang="de-DE" sz="1250" b="1" dirty="0"/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en-US" sz="1250" b="1" dirty="0"/>
              <a:t>3.3.3 	FTP</a:t>
            </a:r>
            <a:endParaRPr lang="de-DE" sz="1250" b="1" dirty="0"/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en-US" sz="1250" b="1" dirty="0"/>
              <a:t>3.3.4 	UTP</a:t>
            </a:r>
            <a:endParaRPr lang="de-DE" sz="1250" b="1" dirty="0"/>
          </a:p>
          <a:p>
            <a:pPr lvl="2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3.3.5 	S/UTP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3.4	Kategorien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de-DE" sz="1250" b="1" dirty="0"/>
              <a:t>3.5	Unterschied Crosskabel &amp; Patchkabel</a:t>
            </a:r>
          </a:p>
          <a:p>
            <a:pPr>
              <a:spcBef>
                <a:spcPts val="0"/>
              </a:spcBef>
            </a:pPr>
            <a:r>
              <a:rPr lang="de-DE" sz="1250" dirty="0" smtClean="0"/>
              <a:t>4.    Vorteile/Nachteile </a:t>
            </a:r>
            <a:r>
              <a:rPr lang="de-DE" sz="1250" dirty="0"/>
              <a:t>- Koaxialkabel/Twisted-Pair-Kabel</a:t>
            </a:r>
          </a:p>
          <a:p>
            <a:pPr>
              <a:spcBef>
                <a:spcPts val="0"/>
              </a:spcBef>
            </a:pPr>
            <a:endParaRPr lang="de-DE" sz="1250" dirty="0"/>
          </a:p>
        </p:txBody>
      </p:sp>
    </p:spTree>
    <p:extLst>
      <p:ext uri="{BB962C8B-B14F-4D97-AF65-F5344CB8AC3E}">
        <p14:creationId xmlns:p14="http://schemas.microsoft.com/office/powerpoint/2010/main" val="33185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931224" cy="5256584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Steckverbinder</a:t>
            </a:r>
          </a:p>
          <a:p>
            <a:r>
              <a:rPr lang="de-DE" sz="1800" dirty="0"/>
              <a:t>	</a:t>
            </a:r>
            <a:r>
              <a:rPr lang="de-DE" sz="1700" i="1" dirty="0"/>
              <a:t>Bauformen und Verwendung </a:t>
            </a:r>
            <a:r>
              <a:rPr lang="de-DE" sz="1600" i="1" dirty="0" smtClean="0"/>
              <a:t>(F-Steckverbinder):</a:t>
            </a:r>
            <a:endParaRPr lang="de-DE" sz="1600" i="1" dirty="0"/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F-Steckverbinder = </a:t>
            </a:r>
            <a:r>
              <a:rPr lang="de-DE" sz="1500" b="0" dirty="0"/>
              <a:t>IEC 60169-24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Hochfrequenz bis 5 GHz.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Wellenwiderstand von 75 Ohm.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Schraubverriegelung.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Übliche Fernsehantennenstecker in Nordamerika und weltweit meist verwendet im Bereich des Satellitenfernsehens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Kabeldurchmesser durch </a:t>
            </a:r>
            <a:r>
              <a:rPr lang="de-DE" sz="1500" b="0" dirty="0"/>
              <a:t>Ringe in der Riffelung </a:t>
            </a:r>
            <a:r>
              <a:rPr lang="de-DE" sz="1500" b="0" dirty="0" smtClean="0"/>
              <a:t>codiert.</a:t>
            </a:r>
          </a:p>
          <a:p>
            <a:pPr marL="285750" indent="-285750">
              <a:buFontTx/>
              <a:buChar char="-"/>
            </a:pPr>
            <a:endParaRPr lang="de-DE" sz="1500" b="0" dirty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endParaRPr lang="de-DE" sz="1500" b="0" dirty="0" smtClean="0"/>
          </a:p>
          <a:p>
            <a:r>
              <a:rPr lang="de-DE" sz="1800" b="0" i="1" dirty="0"/>
              <a:t> </a:t>
            </a:r>
            <a:r>
              <a:rPr lang="de-DE" sz="1800" b="0" i="1" dirty="0" smtClean="0"/>
              <a:t>        </a:t>
            </a:r>
          </a:p>
          <a:p>
            <a:r>
              <a:rPr lang="de-DE" sz="1350" b="0" i="1" dirty="0" smtClean="0"/>
              <a:t>     </a:t>
            </a:r>
            <a:r>
              <a:rPr lang="de-DE" sz="1350" b="0" i="1" u="sng" dirty="0" smtClean="0"/>
              <a:t>Aufdreh-Stecker</a:t>
            </a:r>
            <a:r>
              <a:rPr lang="de-DE" sz="1350" b="0" i="1" dirty="0" smtClean="0"/>
              <a:t>           </a:t>
            </a:r>
            <a:r>
              <a:rPr lang="de-DE" sz="1350" b="0" i="1" u="sng" dirty="0" smtClean="0"/>
              <a:t>Buchse</a:t>
            </a:r>
            <a:r>
              <a:rPr lang="de-DE" sz="1350" b="0" i="1" dirty="0" smtClean="0"/>
              <a:t>                </a:t>
            </a:r>
            <a:r>
              <a:rPr lang="de-DE" sz="1350" b="0" i="1" u="sng" dirty="0" smtClean="0"/>
              <a:t>Crimp-Stecker</a:t>
            </a:r>
            <a:r>
              <a:rPr lang="de-DE" sz="1350" b="0" i="1" dirty="0" smtClean="0"/>
              <a:t>           </a:t>
            </a:r>
            <a:r>
              <a:rPr lang="de-DE" sz="1350" b="0" i="1" u="sng" dirty="0" smtClean="0"/>
              <a:t>Press-Stecker</a:t>
            </a:r>
            <a:r>
              <a:rPr lang="de-DE" sz="1350" b="0" i="1" dirty="0" smtClean="0"/>
              <a:t>            </a:t>
            </a:r>
            <a:r>
              <a:rPr lang="de-DE" sz="1350" b="0" i="1" u="sng" dirty="0" smtClean="0"/>
              <a:t>Quick-Stecker</a:t>
            </a:r>
            <a:endParaRPr lang="de-DE" sz="1350" b="0" dirty="0"/>
          </a:p>
        </p:txBody>
      </p:sp>
      <p:pic>
        <p:nvPicPr>
          <p:cNvPr id="10242" name="Picture 2" descr="F:\Kupferkabel\Bilder\F-Aufdreh-Ste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1" y="4544934"/>
            <a:ext cx="1305589" cy="9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Kupferkabel\Bilder\F-Buch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44934"/>
            <a:ext cx="1248539" cy="8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Kupferkabel\Bilder\F-Crimp-Stec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95" y="4595734"/>
            <a:ext cx="1152128" cy="8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Kupferkabel\Bilder\F-Press-Steck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82344"/>
            <a:ext cx="1096963" cy="4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:\Kupferkabel\Bilder\F-Quick-Steck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06582"/>
            <a:ext cx="1096963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931224" cy="5256584"/>
          </a:xfrm>
        </p:spPr>
        <p:txBody>
          <a:bodyPr>
            <a:normAutofit/>
          </a:bodyPr>
          <a:lstStyle/>
          <a:p>
            <a:r>
              <a:rPr lang="de-DE" sz="1800" dirty="0"/>
              <a:t>Steckverbinder</a:t>
            </a:r>
          </a:p>
          <a:p>
            <a:r>
              <a:rPr lang="de-DE" sz="1800" dirty="0"/>
              <a:t>	</a:t>
            </a:r>
            <a:r>
              <a:rPr lang="de-DE" sz="1700" i="1" dirty="0"/>
              <a:t>Bauformen und Verwendung </a:t>
            </a:r>
            <a:r>
              <a:rPr lang="de-DE" sz="1600" i="1" dirty="0" smtClean="0"/>
              <a:t>(SMB-Steckverbinder):</a:t>
            </a:r>
            <a:endParaRPr lang="de-DE" sz="1600" i="1" dirty="0"/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/>
              <a:t>Hochfrequenz bis </a:t>
            </a:r>
            <a:r>
              <a:rPr lang="de-DE" sz="1500" b="0" dirty="0" smtClean="0"/>
              <a:t>4 </a:t>
            </a:r>
            <a:r>
              <a:rPr lang="de-DE" sz="1500" b="0" dirty="0"/>
              <a:t>GHz.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Wird nur gesteckt, nicht verschraubt.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Verwendung für geräteinterne Verbindungen.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Ursprünglich gedacht zur Montage einer Zusatzantenne von WLAN-Geräten.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Mittlerweile bei WLAN-Routern eingesetzt.</a:t>
            </a:r>
          </a:p>
          <a:p>
            <a:pPr marL="285750" indent="-285750">
              <a:buFontTx/>
              <a:buChar char="-"/>
            </a:pPr>
            <a:endParaRPr lang="de-DE" sz="1500" b="0" dirty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endParaRPr lang="de-DE" sz="1500" b="0" dirty="0" smtClean="0"/>
          </a:p>
          <a:p>
            <a:r>
              <a:rPr lang="de-DE" sz="1800" b="0" i="1" dirty="0"/>
              <a:t> </a:t>
            </a:r>
            <a:r>
              <a:rPr lang="de-DE" sz="1800" b="0" i="1" dirty="0" smtClean="0"/>
              <a:t>        </a:t>
            </a:r>
          </a:p>
          <a:p>
            <a:r>
              <a:rPr lang="de-DE" sz="1350" b="0" i="1" dirty="0" smtClean="0"/>
              <a:t>              </a:t>
            </a:r>
            <a:r>
              <a:rPr lang="de-DE" sz="1350" b="0" i="1" u="sng" dirty="0" smtClean="0"/>
              <a:t>Stecker</a:t>
            </a:r>
            <a:r>
              <a:rPr lang="de-DE" sz="1350" b="0" i="1" dirty="0" smtClean="0"/>
              <a:t>                          </a:t>
            </a:r>
            <a:r>
              <a:rPr lang="de-DE" sz="1350" b="0" i="1" u="sng" dirty="0" smtClean="0"/>
              <a:t>Kupplung</a:t>
            </a:r>
            <a:endParaRPr lang="de-DE" sz="1350" b="0" dirty="0"/>
          </a:p>
        </p:txBody>
      </p:sp>
      <p:pic>
        <p:nvPicPr>
          <p:cNvPr id="11266" name="Picture 2" descr="F:\Kupferkabel\Bilder\SMB-Kuppl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3"/>
            <a:ext cx="1512168" cy="8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Kupferkabel\Bilder\SMB-Ste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1403352" cy="8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3749" y="1052736"/>
            <a:ext cx="7620000" cy="5073427"/>
          </a:xfrm>
        </p:spPr>
        <p:txBody>
          <a:bodyPr/>
          <a:lstStyle/>
          <a:p>
            <a:r>
              <a:rPr lang="de-DE" sz="1800" dirty="0" smtClean="0"/>
              <a:t>Kabeltypen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500" b="0" dirty="0"/>
          </a:p>
          <a:p>
            <a:endParaRPr lang="de-DE" sz="1500" b="0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46085"/>
              </p:ext>
            </p:extLst>
          </p:nvPr>
        </p:nvGraphicFramePr>
        <p:xfrm>
          <a:off x="899592" y="1729616"/>
          <a:ext cx="655373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366"/>
                <a:gridCol w="3312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Thick Ethernet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Thin Ethernet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Schwer biegsam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Leicht biegsam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Max. Kabellänge von 500m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Max. Kabellänge von 185m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Anschluss an 100 Geräten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Anschluss an 30 Geräten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00889"/>
              </p:ext>
            </p:extLst>
          </p:nvPr>
        </p:nvGraphicFramePr>
        <p:xfrm>
          <a:off x="395536" y="3501008"/>
          <a:ext cx="208823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1800200">
                <a:tc>
                  <a:txBody>
                    <a:bodyPr/>
                    <a:lstStyle/>
                    <a:p>
                      <a:r>
                        <a:rPr lang="de-DE" dirty="0" smtClean="0"/>
                        <a:t>Bus-Topologie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30868"/>
              </p:ext>
            </p:extLst>
          </p:nvPr>
        </p:nvGraphicFramePr>
        <p:xfrm>
          <a:off x="395536" y="5367496"/>
          <a:ext cx="20882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338554">
                <a:tc>
                  <a:txBody>
                    <a:bodyPr/>
                    <a:lstStyle/>
                    <a:p>
                      <a:r>
                        <a:rPr lang="de-DE" dirty="0" smtClean="0"/>
                        <a:t>Stern-Topologie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04377"/>
              </p:ext>
            </p:extLst>
          </p:nvPr>
        </p:nvGraphicFramePr>
        <p:xfrm>
          <a:off x="395536" y="5826750"/>
          <a:ext cx="2088232" cy="677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677108">
                <a:tc>
                  <a:txBody>
                    <a:bodyPr/>
                    <a:lstStyle/>
                    <a:p>
                      <a:r>
                        <a:rPr lang="de-DE" dirty="0" smtClean="0"/>
                        <a:t>Breitband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2440448" y="3861048"/>
            <a:ext cx="1699504" cy="33855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RG-58-Familie</a:t>
            </a:r>
          </a:p>
        </p:txBody>
      </p:sp>
      <p:sp>
        <p:nvSpPr>
          <p:cNvPr id="14" name="Rechteck 13"/>
          <p:cNvSpPr/>
          <p:nvPr/>
        </p:nvSpPr>
        <p:spPr>
          <a:xfrm>
            <a:off x="2440448" y="4221088"/>
            <a:ext cx="1699504" cy="33855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RG-58 /</a:t>
            </a:r>
            <a:r>
              <a:rPr lang="de-DE" sz="1600" dirty="0" smtClean="0"/>
              <a:t>U</a:t>
            </a:r>
            <a:endParaRPr lang="de-DE" sz="1600" dirty="0"/>
          </a:p>
        </p:txBody>
      </p:sp>
      <p:sp>
        <p:nvSpPr>
          <p:cNvPr id="15" name="Rechteck 14"/>
          <p:cNvSpPr/>
          <p:nvPr/>
        </p:nvSpPr>
        <p:spPr>
          <a:xfrm>
            <a:off x="2440448" y="4581128"/>
            <a:ext cx="1699504" cy="33855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RG-58</a:t>
            </a:r>
            <a:r>
              <a:rPr lang="de-DE" sz="1600" b="1" dirty="0"/>
              <a:t> </a:t>
            </a:r>
            <a:r>
              <a:rPr lang="de-DE" sz="1600" dirty="0"/>
              <a:t>A/U</a:t>
            </a:r>
          </a:p>
        </p:txBody>
      </p:sp>
      <p:sp>
        <p:nvSpPr>
          <p:cNvPr id="16" name="Rechteck 15"/>
          <p:cNvSpPr/>
          <p:nvPr/>
        </p:nvSpPr>
        <p:spPr>
          <a:xfrm>
            <a:off x="2440448" y="4941168"/>
            <a:ext cx="1699504" cy="33855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RG-58 C/U</a:t>
            </a:r>
          </a:p>
        </p:txBody>
      </p:sp>
      <p:sp>
        <p:nvSpPr>
          <p:cNvPr id="21" name="Rechteck 20"/>
          <p:cNvSpPr/>
          <p:nvPr/>
        </p:nvSpPr>
        <p:spPr>
          <a:xfrm>
            <a:off x="4067944" y="4941168"/>
            <a:ext cx="4176464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500" dirty="0"/>
              <a:t>Thin Ethernet, militärische Ausführung </a:t>
            </a:r>
          </a:p>
        </p:txBody>
      </p:sp>
      <p:sp>
        <p:nvSpPr>
          <p:cNvPr id="22" name="Rechteck 21"/>
          <p:cNvSpPr/>
          <p:nvPr/>
        </p:nvSpPr>
        <p:spPr>
          <a:xfrm>
            <a:off x="4085998" y="3861048"/>
            <a:ext cx="415841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500" dirty="0"/>
              <a:t>Thin Ethernet oder CheaperNet </a:t>
            </a:r>
          </a:p>
        </p:txBody>
      </p:sp>
      <p:sp>
        <p:nvSpPr>
          <p:cNvPr id="23" name="Rechteck 22"/>
          <p:cNvSpPr/>
          <p:nvPr/>
        </p:nvSpPr>
        <p:spPr>
          <a:xfrm>
            <a:off x="2440448" y="3501008"/>
            <a:ext cx="1699504" cy="33855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RG-8/RG-11</a:t>
            </a:r>
            <a:endParaRPr lang="de-DE" sz="1600" dirty="0"/>
          </a:p>
        </p:txBody>
      </p:sp>
      <p:sp>
        <p:nvSpPr>
          <p:cNvPr id="24" name="Rechteck 23"/>
          <p:cNvSpPr/>
          <p:nvPr/>
        </p:nvSpPr>
        <p:spPr>
          <a:xfrm>
            <a:off x="4067944" y="3501008"/>
            <a:ext cx="4176464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dirty="0"/>
              <a:t>Thick Ethernet oder YellowCable </a:t>
            </a:r>
            <a:endParaRPr lang="de-DE" sz="1500" dirty="0"/>
          </a:p>
        </p:txBody>
      </p:sp>
      <p:sp>
        <p:nvSpPr>
          <p:cNvPr id="25" name="Rechteck 24"/>
          <p:cNvSpPr/>
          <p:nvPr/>
        </p:nvSpPr>
        <p:spPr>
          <a:xfrm>
            <a:off x="4067944" y="4221088"/>
            <a:ext cx="4176464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500" dirty="0"/>
              <a:t>Thin Ethernet, fester Kupferleiter in der Mitte </a:t>
            </a:r>
          </a:p>
        </p:txBody>
      </p:sp>
      <p:sp>
        <p:nvSpPr>
          <p:cNvPr id="26" name="Rechteck 25"/>
          <p:cNvSpPr/>
          <p:nvPr/>
        </p:nvSpPr>
        <p:spPr>
          <a:xfrm>
            <a:off x="4085998" y="4581128"/>
            <a:ext cx="415841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500" dirty="0"/>
              <a:t>Thin Ethernet, Leiter aus Drahtlitze in der Mitte </a:t>
            </a:r>
          </a:p>
        </p:txBody>
      </p:sp>
      <p:sp>
        <p:nvSpPr>
          <p:cNvPr id="27" name="Rechteck 26"/>
          <p:cNvSpPr/>
          <p:nvPr/>
        </p:nvSpPr>
        <p:spPr>
          <a:xfrm>
            <a:off x="2469136" y="5394702"/>
            <a:ext cx="1670816" cy="33855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 smtClean="0"/>
              <a:t>RG-62</a:t>
            </a:r>
            <a:endParaRPr lang="de-DE" sz="1600" dirty="0"/>
          </a:p>
        </p:txBody>
      </p:sp>
      <p:sp>
        <p:nvSpPr>
          <p:cNvPr id="28" name="Rechteck 27"/>
          <p:cNvSpPr/>
          <p:nvPr/>
        </p:nvSpPr>
        <p:spPr>
          <a:xfrm>
            <a:off x="2469136" y="5826750"/>
            <a:ext cx="1670816" cy="33855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 smtClean="0"/>
              <a:t>RG-59</a:t>
            </a:r>
            <a:endParaRPr lang="de-DE" sz="1600" dirty="0"/>
          </a:p>
        </p:txBody>
      </p:sp>
      <p:sp>
        <p:nvSpPr>
          <p:cNvPr id="29" name="Rechteck 28"/>
          <p:cNvSpPr/>
          <p:nvPr/>
        </p:nvSpPr>
        <p:spPr>
          <a:xfrm>
            <a:off x="2483768" y="6165304"/>
            <a:ext cx="1656184" cy="33855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 smtClean="0"/>
              <a:t>RG-59 /U</a:t>
            </a:r>
            <a:endParaRPr lang="de-DE" sz="1600" dirty="0"/>
          </a:p>
        </p:txBody>
      </p:sp>
      <p:sp>
        <p:nvSpPr>
          <p:cNvPr id="30" name="Rechteck 29"/>
          <p:cNvSpPr/>
          <p:nvPr/>
        </p:nvSpPr>
        <p:spPr>
          <a:xfrm>
            <a:off x="4111264" y="5410091"/>
            <a:ext cx="4133144" cy="33855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 smtClean="0"/>
              <a:t>ARCNet</a:t>
            </a:r>
            <a:endParaRPr lang="de-DE" sz="1500" dirty="0"/>
          </a:p>
        </p:txBody>
      </p:sp>
      <p:sp>
        <p:nvSpPr>
          <p:cNvPr id="31" name="Rechteck 30"/>
          <p:cNvSpPr/>
          <p:nvPr/>
        </p:nvSpPr>
        <p:spPr>
          <a:xfrm>
            <a:off x="4111264" y="5834444"/>
            <a:ext cx="4133144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500" dirty="0" smtClean="0"/>
              <a:t>Breitband/Kabelfernsehen (75 Ohm)</a:t>
            </a:r>
            <a:endParaRPr lang="de-DE" sz="1500" dirty="0"/>
          </a:p>
        </p:txBody>
      </p:sp>
      <p:sp>
        <p:nvSpPr>
          <p:cNvPr id="32" name="Rechteck 31"/>
          <p:cNvSpPr/>
          <p:nvPr/>
        </p:nvSpPr>
        <p:spPr>
          <a:xfrm>
            <a:off x="4085998" y="6191418"/>
            <a:ext cx="4158410" cy="32316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500" dirty="0" smtClean="0"/>
              <a:t>Breitband/Kabelfernsehen (50 Ohm)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0962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Twisted-Pair-Kabel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25658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Allgemeines</a:t>
            </a:r>
            <a:endParaRPr lang="de-DE" sz="1800" dirty="0"/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Besitzt 4 oder 8 Adern, 2 Adern miteinander verdrillt.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Es wird ein positiver und ein negativer Draht verdrillt.</a:t>
            </a:r>
          </a:p>
          <a:p>
            <a:r>
              <a:rPr lang="de-DE" sz="1500" b="0" dirty="0"/>
              <a:t> </a:t>
            </a:r>
            <a:r>
              <a:rPr lang="de-DE" sz="1500" b="0" dirty="0" smtClean="0"/>
              <a:t>     -&gt; Löschung des elektromagnetischen Feldes.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Wird in der Signal- und Datenübertragung verwendet, z.B. Telefon- und Netzwerktechnik.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Unterschiedlich starke Verdrillung und Drehsinn.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UTP-3 Kategorie für 10MB/s, UTP-5 Kategorie für 100MB/s.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Twisted-Pair-Kabel bedingt einer Sterntopologie.</a:t>
            </a:r>
          </a:p>
        </p:txBody>
      </p:sp>
      <p:pic>
        <p:nvPicPr>
          <p:cNvPr id="12290" name="Picture 2" descr="F:\Kupferkabel\Bilder\Leitungsaufbau twisted pair kab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095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Twisted-Pair-Kabel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25658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Leitungsaufbau</a:t>
            </a:r>
            <a:endParaRPr lang="de-DE" sz="1800" dirty="0"/>
          </a:p>
          <a:p>
            <a:endParaRPr lang="de-DE" sz="1500" b="0" i="1" dirty="0"/>
          </a:p>
          <a:p>
            <a:pPr marL="285750" indent="-285750">
              <a:buFontTx/>
              <a:buChar char="-"/>
            </a:pPr>
            <a:r>
              <a:rPr lang="de-DE" sz="1500" b="0" dirty="0"/>
              <a:t>Ader: </a:t>
            </a:r>
            <a:r>
              <a:rPr lang="de-DE" sz="1500" b="0" dirty="0" smtClean="0"/>
              <a:t>Kupferleiter.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/>
              <a:t>Paar: </a:t>
            </a:r>
            <a:r>
              <a:rPr lang="de-DE" sz="1500" b="0" dirty="0" smtClean="0"/>
              <a:t>Zwei Adern miteinander verdrillt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/>
              <a:t>Leiterbündel oder Seele: </a:t>
            </a:r>
            <a:r>
              <a:rPr lang="de-DE" sz="1500" b="0" dirty="0" smtClean="0"/>
              <a:t>Sind die verseilten </a:t>
            </a:r>
            <a:r>
              <a:rPr lang="de-DE" sz="1500" b="0" dirty="0"/>
              <a:t>Paare.</a:t>
            </a:r>
          </a:p>
          <a:p>
            <a:pPr marL="285750" indent="-285750">
              <a:buFontTx/>
              <a:buChar char="-"/>
            </a:pPr>
            <a:r>
              <a:rPr lang="de-DE" sz="1500" b="0" dirty="0"/>
              <a:t>Kabelmantel: </a:t>
            </a:r>
            <a:r>
              <a:rPr lang="de-DE" sz="1500" b="0" dirty="0" smtClean="0"/>
              <a:t>Besteht aus Kunststoffgeflecht </a:t>
            </a:r>
            <a:r>
              <a:rPr lang="de-DE" sz="1500" b="0" dirty="0"/>
              <a:t>und glatter Hülle darüber</a:t>
            </a:r>
            <a:r>
              <a:rPr lang="de-DE" sz="1500" b="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Schirm</a:t>
            </a:r>
            <a:r>
              <a:rPr lang="de-DE" sz="1500" b="0" dirty="0"/>
              <a:t>: metallische Umhüllung von einzelnen Adernpaaren und/oder der Seele. </a:t>
            </a:r>
            <a:endParaRPr lang="de-DE" sz="1500" b="0" dirty="0" smtClean="0"/>
          </a:p>
          <a:p>
            <a:r>
              <a:rPr lang="de-DE" sz="1500" b="0" dirty="0" smtClean="0"/>
              <a:t>                   Besteht </a:t>
            </a:r>
            <a:r>
              <a:rPr lang="de-DE" sz="1500" b="0" dirty="0"/>
              <a:t>oft aus Metallfolie oder metallisierter </a:t>
            </a:r>
            <a:r>
              <a:rPr lang="de-DE" sz="1500" b="0" dirty="0" smtClean="0"/>
              <a:t>Kunststofffolie</a:t>
            </a:r>
            <a:r>
              <a:rPr lang="de-DE" sz="1500" b="0" dirty="0"/>
              <a:t>.</a:t>
            </a:r>
          </a:p>
          <a:p>
            <a:r>
              <a:rPr lang="de-DE" sz="1600" dirty="0"/>
              <a:t> 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pic>
        <p:nvPicPr>
          <p:cNvPr id="14339" name="Picture 3" descr="F:\Kupferkabel\Bilder\Twisted-Pair-Kabelaufb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6867"/>
            <a:ext cx="5468540" cy="21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Twisted-Pair-Kabel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25658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Kabeltypen</a:t>
            </a:r>
            <a:endParaRPr lang="de-DE" sz="1800" dirty="0"/>
          </a:p>
          <a:p>
            <a:r>
              <a:rPr lang="de-DE" sz="1800" dirty="0"/>
              <a:t>	</a:t>
            </a:r>
            <a:r>
              <a:rPr lang="de-DE" sz="1700" i="1" dirty="0" smtClean="0"/>
              <a:t>STP </a:t>
            </a:r>
            <a:r>
              <a:rPr lang="de-DE" sz="1600" i="1" dirty="0" smtClean="0"/>
              <a:t>(Shielded </a:t>
            </a:r>
            <a:r>
              <a:rPr lang="de-DE" sz="1600" i="1" dirty="0"/>
              <a:t>Twisted </a:t>
            </a:r>
            <a:r>
              <a:rPr lang="de-DE" sz="1600" i="1" dirty="0" smtClean="0"/>
              <a:t>Pair)</a:t>
            </a:r>
            <a:endParaRPr lang="de-DE" sz="1600" i="1" dirty="0"/>
          </a:p>
          <a:p>
            <a:endParaRPr lang="de-DE" sz="1500" b="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Kabel sind durch eine Folie abgeschirmt.</a:t>
            </a:r>
            <a:endParaRPr lang="de-DE" sz="1500" b="0" dirty="0"/>
          </a:p>
          <a:p>
            <a:r>
              <a:rPr lang="de-DE" sz="1500" b="0" dirty="0" smtClean="0"/>
              <a:t>      -&gt; Reduzierung der Nebensprechdämpfung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Äußerer Schirm senkt Störeinwirkung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Übertragungsparameter relativ konstant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Bessere Übertragung als UTP</a:t>
            </a:r>
            <a:endParaRPr lang="de-DE" sz="1500" b="0" dirty="0"/>
          </a:p>
          <a:p>
            <a:r>
              <a:rPr lang="de-DE" sz="1600" dirty="0"/>
              <a:t> 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pic>
        <p:nvPicPr>
          <p:cNvPr id="16386" name="Picture 2" descr="F:\Kupferkabel\Bilder\STP-K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4077072"/>
            <a:ext cx="4608512" cy="21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0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Twisted-Pair-Kabel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25658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Kabeltypen</a:t>
            </a:r>
            <a:endParaRPr lang="de-DE" sz="1800" dirty="0"/>
          </a:p>
          <a:p>
            <a:r>
              <a:rPr lang="de-DE" sz="1800" dirty="0"/>
              <a:t>	</a:t>
            </a:r>
            <a:r>
              <a:rPr lang="de-DE" sz="1700" i="1" dirty="0" smtClean="0"/>
              <a:t>S/STP </a:t>
            </a:r>
            <a:r>
              <a:rPr lang="de-DE" sz="1600" i="1" dirty="0" smtClean="0"/>
              <a:t>(Screened/Shielded</a:t>
            </a:r>
            <a:r>
              <a:rPr lang="de-DE" sz="1600" i="1" dirty="0"/>
              <a:t> </a:t>
            </a:r>
            <a:r>
              <a:rPr lang="de-DE" sz="1600" i="1" dirty="0" smtClean="0"/>
              <a:t>Twisted Pair)</a:t>
            </a:r>
            <a:endParaRPr lang="de-DE" sz="1600" i="1" dirty="0"/>
          </a:p>
          <a:p>
            <a:endParaRPr lang="de-DE" sz="1500" b="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Besitzt eine Gesamtschirmung aus Folien- oder Geflechtschirmung.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PiMF</a:t>
            </a:r>
            <a:r>
              <a:rPr lang="de-DE" sz="1500" b="0" dirty="0"/>
              <a:t> </a:t>
            </a:r>
            <a:r>
              <a:rPr lang="de-DE" sz="1500" b="0" dirty="0" smtClean="0"/>
              <a:t>(</a:t>
            </a:r>
            <a:r>
              <a:rPr lang="de-DE" sz="1600" b="0" dirty="0"/>
              <a:t>Paar in </a:t>
            </a:r>
            <a:r>
              <a:rPr lang="de-DE" sz="1600" b="0" dirty="0" smtClean="0"/>
              <a:t>Metallfolie), falls Gesamtschirmung eine Metallfolie ist</a:t>
            </a:r>
            <a:endParaRPr lang="de-DE" sz="1500" b="0" dirty="0"/>
          </a:p>
          <a:p>
            <a:r>
              <a:rPr lang="de-DE" sz="1600" dirty="0"/>
              <a:t> 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pic>
        <p:nvPicPr>
          <p:cNvPr id="15362" name="Picture 2" descr="F:\Kupferkabel\Bilder\s-stp kab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99006"/>
            <a:ext cx="3662360" cy="27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Twisted-Pair-Kabel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25658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Kabeltypen</a:t>
            </a:r>
            <a:endParaRPr lang="de-DE" sz="1800" dirty="0"/>
          </a:p>
          <a:p>
            <a:r>
              <a:rPr lang="de-DE" sz="1800" dirty="0"/>
              <a:t>	</a:t>
            </a:r>
            <a:r>
              <a:rPr lang="de-DE" sz="1700" i="1" dirty="0" smtClean="0"/>
              <a:t>FTP </a:t>
            </a:r>
            <a:r>
              <a:rPr lang="de-DE" sz="1600" i="1" dirty="0" smtClean="0"/>
              <a:t>(Foiled Twisted Pair)</a:t>
            </a:r>
            <a:endParaRPr lang="de-DE" sz="1600" i="1" dirty="0"/>
          </a:p>
          <a:p>
            <a:endParaRPr lang="de-DE" sz="1500" b="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Folienschirmung aus Aluminiumfolie.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Elektromagnetische Schirmung durch Verdrillung und Folienschirm.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Schirmung liegt 20db bis 30b höher als bei UTP.</a:t>
            </a:r>
            <a:endParaRPr lang="de-DE" sz="1500" b="0" dirty="0"/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pic>
        <p:nvPicPr>
          <p:cNvPr id="17411" name="Picture 3" descr="F:\Kupferkabel\Bilder\FTP-Kabel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81" y="3573016"/>
            <a:ext cx="3675503" cy="28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Twisted-Pair-Kabel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25658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Kabeltypen</a:t>
            </a:r>
            <a:endParaRPr lang="de-DE" sz="1800" dirty="0"/>
          </a:p>
          <a:p>
            <a:r>
              <a:rPr lang="de-DE" sz="1800" dirty="0"/>
              <a:t>	</a:t>
            </a:r>
            <a:r>
              <a:rPr lang="de-DE" sz="1700" i="1" dirty="0" smtClean="0"/>
              <a:t>UTP </a:t>
            </a:r>
            <a:r>
              <a:rPr lang="de-DE" sz="1600" i="1" dirty="0" smtClean="0"/>
              <a:t>(Unshielded Twisted Pair)</a:t>
            </a:r>
            <a:endParaRPr lang="de-DE" sz="1600" i="1" dirty="0"/>
          </a:p>
          <a:p>
            <a:endParaRPr lang="de-DE" sz="1500" b="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Wird in der Etagenverkabelung und Endgeräteverkabelung verwendet.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Rasante Entwicklung, da Übertragungsrate von 100Mbit/s und höher.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Max. theoretische Übertragungsrate = 950Mbit/s pro Leitungspaar.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Flexibel, günstig, leicht verlegbar, kleiner Durchmesser, geringes Gewicht, einfache Verbindungstechnik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Großer Frequenzbereich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Einsatz in ISDN, Token Ring, Ethernet, Fast-Ethernet, Gigabit-Ethernet, ATM.</a:t>
            </a:r>
            <a:endParaRPr lang="de-DE" sz="1500" b="0" dirty="0"/>
          </a:p>
        </p:txBody>
      </p:sp>
      <p:pic>
        <p:nvPicPr>
          <p:cNvPr id="18435" name="Picture 3" descr="F:\Kupferkabel\Bilder\UTP-K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08" y="4514850"/>
            <a:ext cx="4191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Twisted-Pair-Kabel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25658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Kabeltypen</a:t>
            </a:r>
            <a:endParaRPr lang="de-DE" sz="1800" dirty="0"/>
          </a:p>
          <a:p>
            <a:r>
              <a:rPr lang="de-DE" sz="1800" dirty="0"/>
              <a:t>	</a:t>
            </a:r>
            <a:r>
              <a:rPr lang="de-DE" sz="1800" dirty="0" smtClean="0"/>
              <a:t>S/</a:t>
            </a:r>
            <a:r>
              <a:rPr lang="de-DE" sz="1700" i="1" dirty="0" smtClean="0"/>
              <a:t>UTP </a:t>
            </a:r>
            <a:r>
              <a:rPr lang="de-DE" sz="1600" i="1" dirty="0" smtClean="0"/>
              <a:t>(Screened Unshielded Twisted Pair)</a:t>
            </a:r>
          </a:p>
          <a:p>
            <a:endParaRPr lang="de-DE" sz="1500" b="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Hat eine zusätzlich metallische Schirmung um die Leiterbündel.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Gesamtschirmung kann aus Folie, Drahtgeflecht oder beidem bestehen.</a:t>
            </a:r>
            <a:endParaRPr lang="de-DE" sz="1500" b="0" dirty="0"/>
          </a:p>
        </p:txBody>
      </p:sp>
      <p:pic>
        <p:nvPicPr>
          <p:cNvPr id="19458" name="Picture 2" descr="F:\Kupferkabel\Bilder\S-UTP Kab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29953"/>
            <a:ext cx="3672408" cy="28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>
                <a:solidFill>
                  <a:srgbClr val="FF0000"/>
                </a:solidFill>
              </a:rPr>
              <a:t>Unterschied Koaxialkabel – </a:t>
            </a:r>
            <a:r>
              <a:rPr lang="de-DE" sz="2200" b="1" dirty="0" smtClean="0">
                <a:solidFill>
                  <a:srgbClr val="FF0000"/>
                </a:solidFill>
              </a:rPr>
              <a:t>Twisted-Pair-Kabel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750" dirty="0"/>
              <a:t>Unterschied Koaxialkabel – </a:t>
            </a:r>
            <a:r>
              <a:rPr lang="de-DE" sz="1750" dirty="0" smtClean="0"/>
              <a:t>Twisted-Pair-Kabel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BNC = Koaxialkabel, Aufbau wie von einem Antennenkabel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BNC-Kabel werden mit T-Stücken von Rechner zu Rechner verlegt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Haben einen Anfangs-/Endwiderstand von 50 Ohm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Geschwindigkeit beträgt 1MBit pro Sekunde</a:t>
            </a:r>
          </a:p>
          <a:p>
            <a:endParaRPr lang="de-DE" sz="1500" b="0" dirty="0" smtClean="0"/>
          </a:p>
          <a:p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Twisted-Pair-Kabel haben 4 oder 8 Adern, 2 Adern sind zusammen verdrillt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Kabelverbindungen breiten sich sternförmig zu den einzelnen Stationen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Geschwindigkeit beträgt bei 4 Adern 10MBi/s, bei 8 </a:t>
            </a:r>
            <a:r>
              <a:rPr lang="de-DE" sz="1500" b="0" smtClean="0"/>
              <a:t>Adern 100Mbit/s</a:t>
            </a:r>
            <a:endParaRPr lang="de-DE" sz="1500" b="0" dirty="0" smtClean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</p:txBody>
      </p:sp>
    </p:spTree>
    <p:extLst>
      <p:ext uri="{BB962C8B-B14F-4D97-AF65-F5344CB8AC3E}">
        <p14:creationId xmlns:p14="http://schemas.microsoft.com/office/powerpoint/2010/main" val="9574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Twisted-Pair-Kabel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25658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Kategorien</a:t>
            </a:r>
          </a:p>
          <a:p>
            <a:endParaRPr lang="de-DE" sz="1800" dirty="0"/>
          </a:p>
          <a:p>
            <a:endParaRPr lang="de-DE" sz="18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83510"/>
              </p:ext>
            </p:extLst>
          </p:nvPr>
        </p:nvGraphicFramePr>
        <p:xfrm>
          <a:off x="611560" y="1700806"/>
          <a:ext cx="7776864" cy="440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382"/>
                <a:gridCol w="1031634"/>
                <a:gridCol w="1228346"/>
                <a:gridCol w="4588502"/>
              </a:tblGrid>
              <a:tr h="46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 dirty="0">
                          <a:effectLst/>
                        </a:rPr>
                        <a:t>Kategorie</a:t>
                      </a:r>
                      <a:endParaRPr lang="de-DE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 dirty="0">
                          <a:effectLst/>
                        </a:rPr>
                        <a:t>Typ</a:t>
                      </a:r>
                      <a:endParaRPr lang="de-DE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 dirty="0">
                          <a:effectLst/>
                        </a:rPr>
                        <a:t>Frequenz</a:t>
                      </a:r>
                      <a:endParaRPr lang="de-DE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 dirty="0">
                          <a:effectLst/>
                        </a:rPr>
                        <a:t>Anwendung</a:t>
                      </a:r>
                      <a:endParaRPr lang="de-DE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Cat1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UTP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0,3 ... 3,4 kHz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analoge Sprachübertragung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Cat1a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UTP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100 kHz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analoge Sprachübertragung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Cat2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UTP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10Base-T, 100Base-T4, ISDN, analoges Telefon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Cat3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UTP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ISDN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Cat4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UTP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16 MBit Token Ring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Cat5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UTP, S/FTP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100Base-TX, 1000Base-T, SONET, SOH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Cat5e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UTP, S/FTP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1000Base-T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Cat6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UTP, S/FTP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250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155-MBit-ATM, 622-MBit-ATM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Cat6e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S/FTP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1000Base-T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Cat6a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S/FTP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625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10GBase-T (bis 100 Meter)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Cat7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S/FTP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600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10GBase-T (bis 100 Meter)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Cat7a</a:t>
                      </a:r>
                      <a:endParaRPr lang="de-DE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S/FTP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10GBase-T, 40GBase-T und 100GBase-T (eingeschränkt)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8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Twisted-Pair-Kabel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25658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Unterschied Crosskabel und Twisted-Pair-Kabel</a:t>
            </a:r>
            <a:endParaRPr lang="de-DE" sz="1800" dirty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1616"/>
              </p:ext>
            </p:extLst>
          </p:nvPr>
        </p:nvGraphicFramePr>
        <p:xfrm>
          <a:off x="539552" y="1916832"/>
          <a:ext cx="777686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528392"/>
              </a:tblGrid>
              <a:tr h="208823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 smtClean="0"/>
                        <a:t>Twisted-Pair-Patch-Kabel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 smtClean="0"/>
                        <a:t>1 zu 1 Belegung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 smtClean="0"/>
                        <a:t>2 Adern sind immer miteinander verdrillt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 smtClean="0"/>
                        <a:t>Falsche Paarung -&gt; Senkt Netzwerkgeschwindigkeit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dirty="0" smtClean="0"/>
                        <a:t>Verwendung</a:t>
                      </a:r>
                      <a:r>
                        <a:rPr lang="de-DE" baseline="0" dirty="0" smtClean="0"/>
                        <a:t> bei Anschluss Rechner &lt;-&gt; HUB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35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Crosskabel</a:t>
                      </a:r>
                      <a:r>
                        <a:rPr lang="de-DE" b="1" baseline="0" dirty="0" smtClean="0">
                          <a:solidFill>
                            <a:schemeClr val="bg1"/>
                          </a:solidFill>
                        </a:rPr>
                        <a:t> (Crossover - / gekreuztes Kabel)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="1" baseline="0" dirty="0" smtClean="0">
                          <a:solidFill>
                            <a:schemeClr val="bg1"/>
                          </a:solidFill>
                        </a:rPr>
                        <a:t>Gekreuzte Verkabelung</a:t>
                      </a:r>
                      <a:endParaRPr lang="de-DE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Verwendung</a:t>
                      </a:r>
                      <a:r>
                        <a:rPr lang="de-DE" b="1" baseline="0" dirty="0" smtClean="0">
                          <a:solidFill>
                            <a:schemeClr val="bg1"/>
                          </a:solidFill>
                        </a:rPr>
                        <a:t> bei Anschluss Rechner &lt;-&gt; Rechner bzw.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b="1" baseline="0" dirty="0" smtClean="0">
                          <a:solidFill>
                            <a:schemeClr val="bg1"/>
                          </a:solidFill>
                        </a:rPr>
                        <a:t>     HUB &lt;-&gt; HUB (ohne unterstützte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b="1" baseline="0" dirty="0" smtClean="0">
                          <a:solidFill>
                            <a:schemeClr val="bg1"/>
                          </a:solidFill>
                        </a:rPr>
                        <a:t>     Kreuzung)</a:t>
                      </a:r>
                      <a:endParaRPr lang="de-DE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 descr="F:\Kupferkabel\Bilder\Crossov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916" y="188640"/>
            <a:ext cx="9525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F:\Kupferkabel\Bilder\Crossov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73829"/>
            <a:ext cx="3528392" cy="23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F:\Kupferkabel\Bilder\Crossov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2759"/>
            <a:ext cx="3528392" cy="227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400" b="1" dirty="0"/>
              <a:t>Vorteile/Nachteile </a:t>
            </a:r>
            <a:r>
              <a:rPr lang="de-DE" sz="2400" b="1" dirty="0" smtClean="0"/>
              <a:t>– </a:t>
            </a:r>
            <a:br>
              <a:rPr lang="de-DE" sz="2400" b="1" dirty="0" smtClean="0"/>
            </a:br>
            <a:r>
              <a:rPr lang="de-DE" sz="2400" b="1" dirty="0" smtClean="0"/>
              <a:t>Koaxialkabel/Twisted-Pair-Kabel</a:t>
            </a:r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256584"/>
          </a:xfrm>
        </p:spPr>
        <p:txBody>
          <a:bodyPr>
            <a:normAutofit/>
          </a:bodyPr>
          <a:lstStyle/>
          <a:p>
            <a:r>
              <a:rPr lang="de-DE" sz="1800" dirty="0" smtClean="0"/>
              <a:t>Vorteile/Nachteile - Koaxialkabel/Twisted-Pair-Kabel</a:t>
            </a:r>
          </a:p>
          <a:p>
            <a:endParaRPr lang="de-DE" sz="500" b="0" i="1" dirty="0" smtClean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Koaxialkabel</a:t>
            </a:r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pPr marL="285750" indent="-285750">
              <a:buFontTx/>
              <a:buChar char="-"/>
            </a:pPr>
            <a:endParaRPr lang="de-DE" sz="1500" b="0" dirty="0"/>
          </a:p>
          <a:p>
            <a:pPr marL="285750" indent="-285750">
              <a:buFontTx/>
              <a:buChar char="-"/>
            </a:pPr>
            <a:endParaRPr lang="de-DE" sz="1500" b="0" dirty="0" smtClean="0"/>
          </a:p>
          <a:p>
            <a:pPr marL="285750" indent="-285750">
              <a:buFontTx/>
              <a:buChar char="-"/>
            </a:pPr>
            <a:endParaRPr lang="de-DE" sz="1500" b="0" dirty="0"/>
          </a:p>
          <a:p>
            <a:endParaRPr lang="de-DE" sz="700" b="0" dirty="0"/>
          </a:p>
          <a:p>
            <a:endParaRPr lang="de-DE" sz="100" b="0" dirty="0" smtClean="0"/>
          </a:p>
          <a:p>
            <a:endParaRPr lang="de-DE" sz="100" b="0" dirty="0" smtClean="0"/>
          </a:p>
          <a:p>
            <a:endParaRPr lang="de-DE" sz="100" b="0" dirty="0"/>
          </a:p>
          <a:p>
            <a:endParaRPr lang="de-DE" sz="1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Twisted-Pair-Kabel</a:t>
            </a:r>
            <a:endParaRPr lang="de-DE" sz="1500" b="0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05341"/>
              </p:ext>
            </p:extLst>
          </p:nvPr>
        </p:nvGraphicFramePr>
        <p:xfrm>
          <a:off x="899592" y="1916832"/>
          <a:ext cx="74888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648"/>
                <a:gridCol w="392618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Vorteile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Nachteile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Relativ abhörsicher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Mechanisch anfälliges</a:t>
                      </a:r>
                      <a:r>
                        <a:rPr lang="de-DE" sz="1500" baseline="0" dirty="0" smtClean="0"/>
                        <a:t> Kabel</a:t>
                      </a:r>
                      <a:endParaRPr lang="de-DE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Keine</a:t>
                      </a:r>
                      <a:r>
                        <a:rPr lang="de-DE" sz="1500" baseline="0" dirty="0" smtClean="0"/>
                        <a:t> Störspannungen durch Influenz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Netzwerkumstieg</a:t>
                      </a:r>
                      <a:r>
                        <a:rPr lang="de-DE" sz="1500" baseline="0" dirty="0" smtClean="0"/>
                        <a:t> bedingt Neuverkabelung</a:t>
                      </a:r>
                      <a:endParaRPr lang="de-DE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Ströme</a:t>
                      </a:r>
                      <a:r>
                        <a:rPr lang="de-DE" sz="1500" baseline="0" dirty="0" smtClean="0"/>
                        <a:t> erzeugen keine Störfelder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Teurer als Twisted-Pair-Kabel</a:t>
                      </a:r>
                      <a:endParaRPr lang="de-DE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Einfache Handhabung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Biegeradien abhängig vom Koaxialkabel</a:t>
                      </a:r>
                      <a:endParaRPr lang="de-DE" sz="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32023"/>
              </p:ext>
            </p:extLst>
          </p:nvPr>
        </p:nvGraphicFramePr>
        <p:xfrm>
          <a:off x="899592" y="4293096"/>
          <a:ext cx="748883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648"/>
                <a:gridCol w="3926184"/>
              </a:tblGrid>
              <a:tr h="139040">
                <a:tc>
                  <a:txBody>
                    <a:bodyPr/>
                    <a:lstStyle/>
                    <a:p>
                      <a:r>
                        <a:rPr lang="de-DE" dirty="0" smtClean="0"/>
                        <a:t>Vorteile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Nachteile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Hohe Geschwindigkeit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Abhörbar</a:t>
                      </a:r>
                      <a:r>
                        <a:rPr lang="de-DE" sz="1500" baseline="0" dirty="0" smtClean="0"/>
                        <a:t> auch ohne physikalischen Kontakt</a:t>
                      </a:r>
                      <a:endParaRPr lang="de-DE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Sehr große Netzwerkfunktionalität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Strecken bis max. 100m überbrückbar</a:t>
                      </a:r>
                      <a:endParaRPr lang="de-DE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Erweiterung nachträglich möglich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Störanfälligkeit bei UTP</a:t>
                      </a:r>
                      <a:endParaRPr lang="de-DE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Kostengünstig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Bei Verlegung kann sich Verdrillung verschieben und für Fehler sorgen</a:t>
                      </a:r>
                      <a:endParaRPr lang="de-DE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Ungeschirmte TPK</a:t>
                      </a:r>
                      <a:r>
                        <a:rPr lang="de-DE" sz="1500" baseline="0" dirty="0" smtClean="0"/>
                        <a:t> sind flexibel</a:t>
                      </a:r>
                      <a:endParaRPr lang="de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smtClean="0"/>
                        <a:t>Geschirmte TPK sind weniger flexibel</a:t>
                      </a:r>
                      <a:endParaRPr lang="de-DE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2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ENDE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256584"/>
          </a:xfrm>
        </p:spPr>
        <p:txBody>
          <a:bodyPr>
            <a:normAutofit/>
          </a:bodyPr>
          <a:lstStyle/>
          <a:p>
            <a:pPr algn="ctr"/>
            <a:endParaRPr lang="de-DE" sz="2500" u="sng" dirty="0" smtClean="0"/>
          </a:p>
          <a:p>
            <a:pPr algn="ctr"/>
            <a:endParaRPr lang="de-DE" sz="2500" u="sng" dirty="0"/>
          </a:p>
          <a:p>
            <a:pPr algn="ctr"/>
            <a:r>
              <a:rPr lang="de-DE" sz="2500" u="sng" dirty="0" smtClean="0"/>
              <a:t>Danke für eure Aufmerksamkeit.</a:t>
            </a:r>
          </a:p>
          <a:p>
            <a:pPr algn="ctr"/>
            <a:r>
              <a:rPr lang="de-DE" sz="2500" u="sng" dirty="0" smtClean="0"/>
              <a:t>Bei weiteren Fragen stehe ich euch gerne zur Verfügung</a:t>
            </a:r>
          </a:p>
          <a:p>
            <a:pPr algn="ctr"/>
            <a:endParaRPr lang="de-DE" sz="2500" u="sng" dirty="0"/>
          </a:p>
          <a:p>
            <a:pPr algn="ctr"/>
            <a:endParaRPr lang="de-DE" sz="2500" u="sng" dirty="0" smtClean="0"/>
          </a:p>
          <a:p>
            <a:pPr algn="ctr"/>
            <a:endParaRPr lang="de-DE" sz="2500" u="sng" dirty="0"/>
          </a:p>
          <a:p>
            <a:pPr algn="ctr"/>
            <a:endParaRPr lang="de-DE" sz="2500" u="sng" dirty="0" smtClean="0"/>
          </a:p>
          <a:p>
            <a:pPr algn="ctr"/>
            <a:endParaRPr lang="de-DE" sz="2500" u="sng" dirty="0"/>
          </a:p>
          <a:p>
            <a:pPr algn="ctr"/>
            <a:r>
              <a:rPr lang="de-DE" sz="1300" dirty="0"/>
              <a:t>Kupferkabel als </a:t>
            </a:r>
            <a:r>
              <a:rPr lang="de-DE" sz="1300" dirty="0" smtClean="0"/>
              <a:t>Übertragungsmedium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9025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/>
              <a:t>Entwicklung von Koaxialkabeln </a:t>
            </a:r>
            <a:endParaRPr lang="de-DE" sz="1800" dirty="0" smtClean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Wurden aufgrund großer Datenmengenübertragung und der bis dahin verwendeten Kabel entwickelt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Erste Entstehung in den 30iger Jahren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Erschaffung von Breitband-Datenübertragung -&gt; Transport von mehreren Datenströmen gleichzeitig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1956: Erste </a:t>
            </a:r>
            <a:r>
              <a:rPr lang="de-DE" sz="1500" b="0" dirty="0"/>
              <a:t>Transatlantik-Koaxialkabel zwischen Schottland und </a:t>
            </a:r>
            <a:r>
              <a:rPr lang="de-DE" sz="1500" b="0" dirty="0" smtClean="0"/>
              <a:t>Neufundland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Waren bis in die 80iger die wichtigste Datentransfermöglichkeit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Wurden später zum Teil von Lichtwellenleiter ersetzt</a:t>
            </a:r>
          </a:p>
        </p:txBody>
      </p:sp>
    </p:spTree>
    <p:extLst>
      <p:ext uri="{BB962C8B-B14F-4D97-AF65-F5344CB8AC3E}">
        <p14:creationId xmlns:p14="http://schemas.microsoft.com/office/powerpoint/2010/main" val="4219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/>
              <a:t>Einsatzgebiete </a:t>
            </a:r>
            <a:endParaRPr lang="de-DE" sz="1800" dirty="0" smtClean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Einsatzgebiet variiert je nach Ausführung des Kabels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Einsatzgebiete: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de-DE" sz="1600" dirty="0"/>
              <a:t>Fernseh- und </a:t>
            </a:r>
            <a:r>
              <a:rPr lang="de-DE" sz="1600" dirty="0" smtClean="0"/>
              <a:t>Videotechnik (kurze Verbindung)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de-DE" sz="1600" dirty="0" smtClean="0"/>
              <a:t>LAN (kurze bis mittlere Verbindung zwischen Rechner)</a:t>
            </a:r>
          </a:p>
          <a:p>
            <a:pPr marL="742950" lvl="1" indent="-285750">
              <a:buClr>
                <a:schemeClr val="tx1"/>
              </a:buClr>
              <a:buFontTx/>
              <a:buChar char="-"/>
            </a:pPr>
            <a:r>
              <a:rPr lang="de-DE" sz="1600" dirty="0" smtClean="0"/>
              <a:t>Hochfrequenztechnik, z.B. Antenne oder Radio</a:t>
            </a:r>
          </a:p>
          <a:p>
            <a:pPr marL="742950" lvl="1" indent="-285750">
              <a:buFontTx/>
              <a:buChar char="-"/>
            </a:pPr>
            <a:endParaRPr lang="de-DE" sz="1500" b="0" dirty="0" smtClean="0"/>
          </a:p>
        </p:txBody>
      </p:sp>
    </p:spTree>
    <p:extLst>
      <p:ext uri="{BB962C8B-B14F-4D97-AF65-F5344CB8AC3E}">
        <p14:creationId xmlns:p14="http://schemas.microsoft.com/office/powerpoint/2010/main" val="18808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Kupferkabel\Bilder\koaxialkabel-mit-geflecht-und-folienschirmu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910564" cy="18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715200" cy="5073427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Aufbau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Koaxialkabel besteht aus 4 Schichten</a:t>
            </a:r>
          </a:p>
          <a:p>
            <a:pPr marL="800100" lvl="1" indent="-342900">
              <a:buClr>
                <a:schemeClr val="tx1"/>
              </a:buClr>
              <a:buAutoNum type="arabicPeriod"/>
            </a:pPr>
            <a:r>
              <a:rPr lang="de-DE" sz="1600" dirty="0" smtClean="0"/>
              <a:t>Innenleiter (Seele): </a:t>
            </a:r>
            <a:r>
              <a:rPr lang="de-DE" sz="1500" dirty="0" smtClean="0"/>
              <a:t>Dünner, geflochtener</a:t>
            </a:r>
            <a:r>
              <a:rPr lang="de-DE" sz="1500" dirty="0"/>
              <a:t> </a:t>
            </a:r>
            <a:r>
              <a:rPr lang="de-DE" sz="1500" dirty="0" smtClean="0"/>
              <a:t>oder verseilter Kupferdraht.</a:t>
            </a:r>
          </a:p>
          <a:p>
            <a:pPr marL="800100" lvl="1" indent="-342900">
              <a:buClr>
                <a:schemeClr val="tx1"/>
              </a:buClr>
              <a:buAutoNum type="arabicPeriod"/>
            </a:pPr>
            <a:endParaRPr lang="de-DE" sz="1500" dirty="0" smtClean="0"/>
          </a:p>
          <a:p>
            <a:pPr marL="800100" lvl="1" indent="-342900">
              <a:buClr>
                <a:schemeClr val="tx1"/>
              </a:buClr>
              <a:buAutoNum type="arabicPeriod"/>
            </a:pPr>
            <a:r>
              <a:rPr lang="de-DE" sz="1500" dirty="0" smtClean="0"/>
              <a:t>Dielektrium (Isolator): Schwach- nichtleitende, nichtmetallische Substanz,</a:t>
            </a:r>
          </a:p>
          <a:p>
            <a:pPr lvl="1" indent="0">
              <a:buClr>
                <a:schemeClr val="tx1"/>
              </a:buClr>
              <a:buNone/>
            </a:pPr>
            <a:r>
              <a:rPr lang="de-DE" sz="1500" dirty="0" smtClean="0"/>
              <a:t>                                           z.B. Schaumstoff, Kunststoff, Luft.</a:t>
            </a:r>
          </a:p>
          <a:p>
            <a:pPr lvl="1" indent="0">
              <a:buClr>
                <a:schemeClr val="tx1"/>
              </a:buClr>
              <a:buNone/>
            </a:pPr>
            <a:endParaRPr lang="de-DE" sz="1500" dirty="0" smtClean="0"/>
          </a:p>
          <a:p>
            <a:pPr marL="800100" lvl="1" indent="-342900">
              <a:buClr>
                <a:schemeClr val="tx1"/>
              </a:buClr>
              <a:buFont typeface="+mj-lt"/>
              <a:buAutoNum type="arabicPeriod" startAt="3"/>
            </a:pPr>
            <a:r>
              <a:rPr lang="de-DE" sz="1500" dirty="0" smtClean="0"/>
              <a:t>Außenleiter (Schirm): Dient zur Abschirmung des Kabels. Besteht häufig aus</a:t>
            </a:r>
          </a:p>
          <a:p>
            <a:pPr lvl="1" indent="0">
              <a:buClr>
                <a:schemeClr val="tx1"/>
              </a:buClr>
              <a:buNone/>
            </a:pPr>
            <a:r>
              <a:rPr lang="de-DE" sz="1500" dirty="0"/>
              <a:t> </a:t>
            </a:r>
            <a:r>
              <a:rPr lang="de-DE" sz="1500" dirty="0" smtClean="0"/>
              <a:t>                                         einer Zinnfolie oder einem Drahtgeflecht.</a:t>
            </a:r>
          </a:p>
          <a:p>
            <a:pPr lvl="1" indent="0">
              <a:buClr>
                <a:schemeClr val="tx1"/>
              </a:buClr>
              <a:buNone/>
            </a:pPr>
            <a:endParaRPr lang="de-DE" sz="1500" dirty="0" smtClean="0"/>
          </a:p>
          <a:p>
            <a:pPr marL="800100" lvl="1" indent="-342900">
              <a:buClr>
                <a:schemeClr val="tx1"/>
              </a:buClr>
              <a:buFont typeface="+mj-lt"/>
              <a:buAutoNum type="arabicPeriod" startAt="4"/>
            </a:pPr>
            <a:r>
              <a:rPr lang="de-DE" sz="1500" dirty="0" smtClean="0"/>
              <a:t>Mantel (Isolierung): Dient als Schutz von Umwelteinflüssen</a:t>
            </a:r>
          </a:p>
          <a:p>
            <a:pPr marL="742950" lvl="1" indent="-285750">
              <a:buClr>
                <a:schemeClr val="tx1"/>
              </a:buClr>
              <a:buFont typeface="Symbol" pitchFamily="18" charset="2"/>
              <a:buChar char="-"/>
            </a:pPr>
            <a:r>
              <a:rPr lang="de-DE" sz="1500" dirty="0" smtClean="0"/>
              <a:t>Bei der Isolierung kommen PVC, Kunststoff, </a:t>
            </a:r>
            <a:r>
              <a:rPr lang="de-DE" sz="1600" dirty="0" smtClean="0"/>
              <a:t>Polyurethan</a:t>
            </a:r>
            <a:r>
              <a:rPr lang="de-DE" sz="900" dirty="0" smtClean="0"/>
              <a:t> </a:t>
            </a:r>
            <a:r>
              <a:rPr lang="de-DE" sz="1500" dirty="0" smtClean="0"/>
              <a:t>oder Polyethylen </a:t>
            </a:r>
          </a:p>
          <a:p>
            <a:pPr lvl="1" indent="0">
              <a:buClr>
                <a:schemeClr val="tx1"/>
              </a:buClr>
              <a:buNone/>
            </a:pPr>
            <a:r>
              <a:rPr lang="de-DE" sz="1500" dirty="0"/>
              <a:t> </a:t>
            </a:r>
            <a:r>
              <a:rPr lang="de-DE" sz="1500" dirty="0" smtClean="0"/>
              <a:t>     zum Einsatz</a:t>
            </a:r>
          </a:p>
          <a:p>
            <a:pPr marL="742950" lvl="1" indent="-285750">
              <a:buClr>
                <a:schemeClr val="tx1"/>
              </a:buClr>
              <a:buFont typeface="Symbol" pitchFamily="18" charset="2"/>
              <a:buChar char="-"/>
            </a:pPr>
            <a:r>
              <a:rPr lang="de-DE" sz="1500" dirty="0" smtClean="0"/>
              <a:t>PVC erzeugt giftige Gase, wie Chlorwasserstoff und Dioxine</a:t>
            </a:r>
          </a:p>
          <a:p>
            <a:pPr marL="742950" lvl="1" indent="-285750">
              <a:buClr>
                <a:schemeClr val="tx1"/>
              </a:buClr>
              <a:buFont typeface="Symbol" pitchFamily="18" charset="2"/>
              <a:buChar char="-"/>
            </a:pPr>
            <a:r>
              <a:rPr lang="de-DE" sz="1500" dirty="0" smtClean="0"/>
              <a:t>Einsatz von halogenfreie, flammwidrige Kabel in größeren Gebäuden</a:t>
            </a:r>
          </a:p>
          <a:p>
            <a:pPr marL="742950" lvl="1" indent="-285750">
              <a:buClr>
                <a:schemeClr val="tx1"/>
              </a:buClr>
              <a:buFont typeface="Symbol" pitchFamily="18" charset="2"/>
              <a:buChar char="-"/>
            </a:pPr>
            <a:r>
              <a:rPr lang="de-DE" sz="1500" dirty="0" smtClean="0"/>
              <a:t>Für Flexibilität wird Gummi als Material verwendet</a:t>
            </a:r>
          </a:p>
        </p:txBody>
      </p:sp>
      <p:pic>
        <p:nvPicPr>
          <p:cNvPr id="1028" name="Picture 4" descr="F:\Kupferkabel\Bilder\220px-Coaxial_cable_cutaway_new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1"/>
            <a:ext cx="2550525" cy="25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3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715200" cy="5472608"/>
          </a:xfrm>
        </p:spPr>
        <p:txBody>
          <a:bodyPr/>
          <a:lstStyle/>
          <a:p>
            <a:r>
              <a:rPr lang="de-DE" sz="1800" dirty="0" smtClean="0"/>
              <a:t>Sonderformen</a:t>
            </a:r>
          </a:p>
          <a:p>
            <a:endParaRPr lang="de-DE" dirty="0" smtClean="0"/>
          </a:p>
          <a:p>
            <a:pPr marL="285750" indent="-285750">
              <a:buFont typeface="Symbol" pitchFamily="18" charset="2"/>
              <a:buChar char="-"/>
            </a:pPr>
            <a:r>
              <a:rPr lang="de-DE" sz="1500" b="0" dirty="0" smtClean="0"/>
              <a:t>Leckwellenleiter verfügt über eine schwache Schirmung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500" b="0" dirty="0" smtClean="0"/>
              <a:t>Ermöglicht gute Abstrahlung bzw. Signalempfang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500" b="0" dirty="0" smtClean="0"/>
              <a:t>Einsatzgebiet in der Hochfrequenztechnik oder Optik</a:t>
            </a:r>
          </a:p>
          <a:p>
            <a:pPr marL="285750" indent="-285750">
              <a:buFont typeface="Symbol" pitchFamily="18" charset="2"/>
              <a:buChar char="-"/>
            </a:pPr>
            <a:endParaRPr lang="de-DE" sz="1500" b="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500" b="0" dirty="0" smtClean="0"/>
              <a:t>Schlitzkabel: Ist ein elektrischer Leckwellenleiter mit kleinen Schlitzen im Außenleiter.              </a:t>
            </a:r>
          </a:p>
          <a:p>
            <a:r>
              <a:rPr lang="de-DE" sz="1500" b="0" dirty="0" smtClean="0"/>
              <a:t>                            Verwendung als langgestreckte Antenne. </a:t>
            </a:r>
          </a:p>
          <a:p>
            <a:r>
              <a:rPr lang="de-DE" sz="1500" b="0" dirty="0" smtClean="0"/>
              <a:t>                            Beispiel: Rundfunk-, Mobilfunk- WLAN-Signal.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sz="1500" b="0" dirty="0" smtClean="0"/>
              <a:t>Schlitzantenne: Ist eine Unterbrechung einer metallischen Struktur (z.B. Metallplatte)</a:t>
            </a:r>
          </a:p>
          <a:p>
            <a:pPr lvl="2" indent="0">
              <a:buNone/>
            </a:pPr>
            <a:r>
              <a:rPr lang="de-DE" sz="1300" dirty="0" smtClean="0"/>
              <a:t>            </a:t>
            </a:r>
            <a:r>
              <a:rPr lang="de-DE" sz="1500" dirty="0" smtClean="0"/>
              <a:t>Sorgt für die Abstrahlung von Wellen. Sendeenergie wird in der Mitte</a:t>
            </a:r>
          </a:p>
          <a:p>
            <a:pPr lvl="2" indent="0">
              <a:buNone/>
            </a:pPr>
            <a:r>
              <a:rPr lang="de-DE" sz="1500" dirty="0" smtClean="0"/>
              <a:t>          der beiden langen Kanten des Schlitzes eingekoppelt.                      </a:t>
            </a:r>
          </a:p>
          <a:p>
            <a:pPr lvl="2" indent="0">
              <a:buNone/>
            </a:pPr>
            <a:r>
              <a:rPr lang="de-DE" sz="1500" dirty="0" smtClean="0"/>
              <a:t>          Kommt in der Praxis nur für Gigahertzwellen vor.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 startAt="2"/>
            </a:pPr>
            <a:r>
              <a:rPr lang="de-DE" sz="1500" b="0" dirty="0" smtClean="0"/>
              <a:t>Triaxialkabel: Verfügt über zwei oder mehrere Innenleiter. Einsatz in der Videotechnik   </a:t>
            </a:r>
          </a:p>
          <a:p>
            <a:pPr>
              <a:buClr>
                <a:schemeClr val="tx1"/>
              </a:buClr>
            </a:pPr>
            <a:r>
              <a:rPr lang="de-DE" sz="1500" b="0" dirty="0" smtClean="0"/>
              <a:t>                             und der elektr. Messtechnik. Sind teurer als normale Koaxialkabel.</a:t>
            </a:r>
            <a:endParaRPr lang="de-DE" sz="1500" b="0" dirty="0"/>
          </a:p>
        </p:txBody>
      </p:sp>
    </p:spTree>
    <p:extLst>
      <p:ext uri="{BB962C8B-B14F-4D97-AF65-F5344CB8AC3E}">
        <p14:creationId xmlns:p14="http://schemas.microsoft.com/office/powerpoint/2010/main" val="35414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715200" cy="5472608"/>
          </a:xfrm>
        </p:spPr>
        <p:txBody>
          <a:bodyPr/>
          <a:lstStyle/>
          <a:p>
            <a:r>
              <a:rPr lang="de-DE" sz="1800" dirty="0" smtClean="0"/>
              <a:t>Sonderformen</a:t>
            </a:r>
          </a:p>
          <a:p>
            <a:endParaRPr lang="de-DE" sz="200" dirty="0"/>
          </a:p>
          <a:p>
            <a:endParaRPr lang="de-DE" sz="100" dirty="0" smtClean="0"/>
          </a:p>
          <a:p>
            <a:r>
              <a:rPr lang="de-DE" sz="1500" dirty="0" smtClean="0"/>
              <a:t>Schlitzkabel:</a:t>
            </a:r>
          </a:p>
          <a:p>
            <a:endParaRPr lang="de-DE" sz="1500" dirty="0"/>
          </a:p>
          <a:p>
            <a:endParaRPr lang="de-DE" sz="1500" dirty="0" smtClean="0"/>
          </a:p>
          <a:p>
            <a:endParaRPr lang="de-DE" sz="1500" dirty="0"/>
          </a:p>
          <a:p>
            <a:endParaRPr lang="de-DE" sz="300" dirty="0" smtClean="0"/>
          </a:p>
          <a:p>
            <a:endParaRPr lang="de-DE" sz="300" dirty="0"/>
          </a:p>
          <a:p>
            <a:endParaRPr lang="de-DE" sz="300" dirty="0" smtClean="0"/>
          </a:p>
          <a:p>
            <a:r>
              <a:rPr lang="de-DE" sz="1500" dirty="0" smtClean="0"/>
              <a:t>Schlitzantenne:</a:t>
            </a:r>
          </a:p>
          <a:p>
            <a:endParaRPr lang="de-DE" sz="1500" dirty="0"/>
          </a:p>
          <a:p>
            <a:endParaRPr lang="de-DE" sz="1500" dirty="0" smtClean="0"/>
          </a:p>
          <a:p>
            <a:endParaRPr lang="de-DE" sz="1500" dirty="0"/>
          </a:p>
          <a:p>
            <a:endParaRPr lang="de-DE" sz="1500" dirty="0" smtClean="0"/>
          </a:p>
          <a:p>
            <a:endParaRPr lang="de-DE" sz="1500" dirty="0"/>
          </a:p>
          <a:p>
            <a:endParaRPr lang="de-DE" sz="500" dirty="0" smtClean="0"/>
          </a:p>
          <a:p>
            <a:endParaRPr lang="de-DE" sz="400" dirty="0"/>
          </a:p>
          <a:p>
            <a:r>
              <a:rPr lang="de-DE" sz="1500" dirty="0" smtClean="0"/>
              <a:t>Triaxialkabel:</a:t>
            </a:r>
          </a:p>
        </p:txBody>
      </p:sp>
      <p:pic>
        <p:nvPicPr>
          <p:cNvPr id="2050" name="Picture 2" descr="F:\Kupferkabel\Bilder\schlitzante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1447"/>
            <a:ext cx="2376264" cy="27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Kupferkabel\Bilder\schlitzk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22" y="1484784"/>
            <a:ext cx="4125701" cy="75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Kupferkabel\Bilder\Triaxialkab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96880"/>
            <a:ext cx="3816424" cy="16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Kupferkabel\Bilder\triaxialkabel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29248"/>
            <a:ext cx="2376264" cy="18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539978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Koaxialkabel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/>
          <a:lstStyle/>
          <a:p>
            <a:r>
              <a:rPr lang="de-DE" sz="1800" dirty="0" smtClean="0"/>
              <a:t>Eigenschaften</a:t>
            </a:r>
          </a:p>
          <a:p>
            <a:r>
              <a:rPr lang="de-DE" sz="1800" dirty="0"/>
              <a:t>	</a:t>
            </a:r>
            <a:r>
              <a:rPr lang="de-DE" sz="1700" i="1" dirty="0"/>
              <a:t>Drähte und </a:t>
            </a:r>
            <a:r>
              <a:rPr lang="de-DE" sz="1700" i="1" dirty="0" smtClean="0"/>
              <a:t>Kabel</a:t>
            </a:r>
          </a:p>
          <a:p>
            <a:endParaRPr lang="de-DE" sz="1700" i="1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Kupferdrähte waren lange Zeit ein bevorzugtes Leitmaterial.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Exakter Durchzug des Durchmessers aufgrund des hochleitfähigen und gut verformbaren Materials.</a:t>
            </a:r>
            <a:endParaRPr lang="de-DE" sz="1500" b="0" dirty="0"/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Verträglich mit allen Dämmstoffen.</a:t>
            </a:r>
          </a:p>
          <a:p>
            <a:pPr marL="285750" indent="-285750">
              <a:buFontTx/>
              <a:buChar char="-"/>
            </a:pPr>
            <a:r>
              <a:rPr lang="de-DE" sz="1500" b="0" dirty="0" smtClean="0"/>
              <a:t>Kann ohne jeden anderen Oberflächenschutz eingesetzt werden.</a:t>
            </a:r>
          </a:p>
        </p:txBody>
      </p:sp>
    </p:spTree>
    <p:extLst>
      <p:ext uri="{BB962C8B-B14F-4D97-AF65-F5344CB8AC3E}">
        <p14:creationId xmlns:p14="http://schemas.microsoft.com/office/powerpoint/2010/main" val="19679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">
  <a:themeElements>
    <a:clrScheme name="Essenz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910</Words>
  <Application>Microsoft Office PowerPoint</Application>
  <PresentationFormat>Bildschirmpräsentation (4:3)</PresentationFormat>
  <Paragraphs>479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Essenz</vt:lpstr>
      <vt:lpstr>Kupferkabel als Übertragungsmedium</vt:lpstr>
      <vt:lpstr>Gliederung</vt:lpstr>
      <vt:lpstr>Unterschied Koaxialkabel – Twisted-Pair-Kabel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Koaxialkabel</vt:lpstr>
      <vt:lpstr>Twisted-Pair-Kabel</vt:lpstr>
      <vt:lpstr>Twisted-Pair-Kabel</vt:lpstr>
      <vt:lpstr>Twisted-Pair-Kabel</vt:lpstr>
      <vt:lpstr>Twisted-Pair-Kabel</vt:lpstr>
      <vt:lpstr>Twisted-Pair-Kabel</vt:lpstr>
      <vt:lpstr>Twisted-Pair-Kabel</vt:lpstr>
      <vt:lpstr>Twisted-Pair-Kabel</vt:lpstr>
      <vt:lpstr>Twisted-Pair-Kabel</vt:lpstr>
      <vt:lpstr>Twisted-Pair-Kabel</vt:lpstr>
      <vt:lpstr>Vorteile/Nachteile –  Koaxialkabel/Twisted-Pair-Kabel</vt:lpstr>
      <vt:lpstr>ENDE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Kupferkabel als Übertragungsmedium</dc:title>
  <dc:creator>Rudi</dc:creator>
  <cp:lastModifiedBy>Rudi</cp:lastModifiedBy>
  <cp:revision>96</cp:revision>
  <dcterms:created xsi:type="dcterms:W3CDTF">2011-09-27T16:40:30Z</dcterms:created>
  <dcterms:modified xsi:type="dcterms:W3CDTF">2011-11-05T17:26:19Z</dcterms:modified>
</cp:coreProperties>
</file>