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61" r:id="rId4"/>
    <p:sldId id="262" r:id="rId5"/>
    <p:sldId id="258" r:id="rId6"/>
    <p:sldId id="259" r:id="rId7"/>
    <p:sldId id="260" r:id="rId8"/>
    <p:sldId id="263" r:id="rId9"/>
    <p:sldId id="269" r:id="rId10"/>
    <p:sldId id="268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0F0F0"/>
    <a:srgbClr val="F7F7F7"/>
    <a:srgbClr val="D9FFD9"/>
    <a:srgbClr val="FFD9D9"/>
    <a:srgbClr val="B3FFC7"/>
    <a:srgbClr val="E2FDB5"/>
    <a:srgbClr val="0088FF"/>
    <a:srgbClr val="CB1B9D"/>
    <a:srgbClr val="3634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3323" autoAdjust="0"/>
  </p:normalViewPr>
  <p:slideViewPr>
    <p:cSldViewPr>
      <p:cViewPr varScale="1">
        <p:scale>
          <a:sx n="73" d="100"/>
          <a:sy n="73" d="100"/>
        </p:scale>
        <p:origin x="-9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2509A-E051-4D24-97CA-22C940661682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3970B-1350-424F-9F4F-17A9E4C673D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Anfang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PISA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mtClean="0"/>
              <a:t>wirtschaft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Lage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Allgemeines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Politik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Klima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Natur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Vergleich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Geschichte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Bildung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3970B-1350-424F-9F4F-17A9E4C673DD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D8756-94F2-4038-ABD2-87F309A9CFA7}" type="datetimeFigureOut">
              <a:rPr lang="de-DE" smtClean="0"/>
              <a:pPr/>
              <a:t>03.04.2011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B77D3-A6FE-4FA1-BC18-9C68525B714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inn\Desktop\Finnland%20%20%20%20%20%20%20%20%20%20%20%20%20%20Erdkunde%20l&#228;nderportrait\Ich%20und%20mein%20computer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91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0"/>
            <a:ext cx="9144000" cy="3046988"/>
          </a:xfrm>
          <a:prstGeom prst="rect">
            <a:avLst/>
          </a:prstGeom>
          <a:solidFill>
            <a:srgbClr val="2491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9600" u="sng" dirty="0" smtClean="0">
                <a:solidFill>
                  <a:srgbClr val="FF0000"/>
                </a:solidFill>
              </a:rPr>
              <a:t>Finnland</a:t>
            </a:r>
          </a:p>
          <a:p>
            <a:pPr algn="ctr"/>
            <a:r>
              <a:rPr lang="de-DE" sz="9600" u="sng" dirty="0" smtClean="0">
                <a:solidFill>
                  <a:srgbClr val="FF0000"/>
                </a:solidFill>
              </a:rPr>
              <a:t>Länderportrait</a:t>
            </a:r>
            <a:endParaRPr lang="de-DE" sz="9600" u="sng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2400" y="34385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0" y="3429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 descr="C:\Users\Finn\Desktop\Finnland              Erdkunde länderportrait\800px-Flag_of_Finland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000372"/>
            <a:ext cx="5142367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8675"/>
            <a:ext cx="90392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214414" y="142852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Finnische Schüler erzielen sehr gute Testergebnisse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928662" y="2214554"/>
            <a:ext cx="3429024" cy="21431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714876" y="2214554"/>
            <a:ext cx="3429024" cy="21431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00034" y="5857892"/>
            <a:ext cx="2357454" cy="21431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929322" y="6286520"/>
            <a:ext cx="2643206" cy="214314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643042" y="714356"/>
            <a:ext cx="550072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071670" y="571480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PISA-Ergebnisse</a:t>
            </a:r>
          </a:p>
          <a:p>
            <a:pPr algn="ctr"/>
            <a:r>
              <a:rPr lang="de-DE" sz="1600" dirty="0" smtClean="0"/>
              <a:t>Die jeweils 20 </a:t>
            </a:r>
            <a:r>
              <a:rPr lang="de-DE" sz="1600" u="sng" dirty="0" err="1" smtClean="0"/>
              <a:t>bestplazierten</a:t>
            </a:r>
            <a:r>
              <a:rPr lang="de-DE" sz="1600" dirty="0" smtClean="0"/>
              <a:t> Länder</a:t>
            </a:r>
            <a:endParaRPr lang="de-DE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480"/>
            <a:ext cx="9144000" cy="592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57158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WIRTSCHAFTSZWEIGE: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Landwirtschaft 2,5%;  Industrie 31,7%;  Dienstleistung 65,9%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57158" y="5214950"/>
            <a:ext cx="35719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ERWERBSTÄTIGE: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2,68 Millionen 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7158" y="3643314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EINNAHMEN: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92 Mrd.€</a:t>
            </a:r>
            <a:b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 dirty="0" smtClean="0"/>
              <a:t>AUSGABEN: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84 Mrd. €</a:t>
            </a:r>
            <a:endParaRPr lang="de-DE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de-DE" sz="2000" dirty="0" smtClean="0"/>
          </a:p>
          <a:p>
            <a:r>
              <a:rPr lang="de-DE" dirty="0" smtClean="0"/>
              <a:t>VERSCHULDUNG: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186,2 Mrd. €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57158" y="271462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EX- UND IMPORTPARTNER: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Schweden, Deutschland, Russland, Vereinigtes Königreich, USA , Niederlande</a:t>
            </a: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57158" y="1928802"/>
            <a:ext cx="85011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LANDWIRTSCHAFTLICHE  PRODUKTE: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Holz,</a:t>
            </a:r>
            <a:r>
              <a:rPr lang="de-DE" sz="2000" dirty="0" smtClean="0"/>
              <a:t>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Gerste, Weizen, Zuckerrüben, Kartoffeln, Milchvieh, Fisch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00958" y="6215082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Stand: 2007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357158" y="571501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ARBEITSLOSE: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6,6%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ien Encounters" pitchFamily="2" charset="0"/>
              </a:rPr>
              <a:t>WIRTSCHAFT</a:t>
            </a:r>
            <a:endParaRPr lang="de-DE" sz="4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ien Encounter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9" grpId="0"/>
      <p:bldP spid="9" grpId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rnd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flat">
            <a:bevelT w="25400" h="19050"/>
            <a:contourClr>
              <a:srgbClr val="FFFFFF"/>
            </a:contourClr>
          </a:sp3d>
        </p:spPr>
      </p:pic>
      <p:sp>
        <p:nvSpPr>
          <p:cNvPr id="4" name="Textfeld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/>
              <a:t>Über Finnland</a:t>
            </a:r>
            <a:endParaRPr lang="de-DE" sz="4400" dirty="0"/>
          </a:p>
        </p:txBody>
      </p:sp>
      <p:sp>
        <p:nvSpPr>
          <p:cNvPr id="5" name="Textfeld 4"/>
          <p:cNvSpPr txBox="1"/>
          <p:nvPr/>
        </p:nvSpPr>
        <p:spPr>
          <a:xfrm>
            <a:off x="571472" y="2428868"/>
            <a:ext cx="3214710" cy="2308324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Finnland grenzt an Norwegen  , Schweden  und Russland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Auf Karte dunkelgrün eingezeichnet=Finnland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Grenzt an Ostsee</a:t>
            </a:r>
            <a:endParaRPr lang="de-DE" sz="2400" dirty="0"/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3786182" y="2357430"/>
            <a:ext cx="1500198" cy="714380"/>
          </a:xfrm>
          <a:prstGeom prst="straightConnector1">
            <a:avLst/>
          </a:prstGeom>
          <a:ln w="69850" cap="rnd">
            <a:miter lim="800000"/>
            <a:headEnd type="oval" w="sm" len="sm"/>
            <a:tailEnd type="triangle" w="med" len="lg"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286512" y="3714752"/>
            <a:ext cx="2857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Auch </a:t>
            </a:r>
            <a:r>
              <a:rPr lang="de-DE" sz="2400" u="sng" dirty="0" smtClean="0"/>
              <a:t>,Land der Seen´ </a:t>
            </a:r>
            <a:r>
              <a:rPr lang="de-DE" sz="2400" dirty="0" smtClean="0"/>
              <a:t>genannt</a:t>
            </a:r>
            <a:endParaRPr lang="de-DE" sz="2400" dirty="0"/>
          </a:p>
        </p:txBody>
      </p:sp>
      <p:cxnSp>
        <p:nvCxnSpPr>
          <p:cNvPr id="16" name="Gerade Verbindung mit Pfeil 15"/>
          <p:cNvCxnSpPr/>
          <p:nvPr/>
        </p:nvCxnSpPr>
        <p:spPr>
          <a:xfrm rot="10800000">
            <a:off x="5786446" y="2571744"/>
            <a:ext cx="1285884" cy="1214446"/>
          </a:xfrm>
          <a:prstGeom prst="straightConnector1">
            <a:avLst/>
          </a:prstGeom>
          <a:ln w="88900" cap="rnd">
            <a:miter lim="800000"/>
            <a:headEnd type="oval" w="sm" len="sm"/>
            <a:tailEnd type="triangle" w="med" len="lg"/>
          </a:ln>
          <a:effectLst>
            <a:outerShdw sx="1000" sy="1000" algn="ctr" rotWithShape="0">
              <a:schemeClr val="bg2">
                <a:alpha val="41000"/>
              </a:schemeClr>
            </a:outerShdw>
          </a:effectLst>
          <a:scene3d>
            <a:camera prst="orthographicFront">
              <a:rot lat="21594000" lon="0" rev="0"/>
            </a:camera>
            <a:lightRig rig="harsh" dir="t"/>
          </a:scene3d>
          <a:sp3d contourW="12700" prstMaterial="matte">
            <a:bevelT w="95250" h="952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857356" y="928670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Schweden</a:t>
            </a:r>
            <a:endParaRPr lang="de-DE" sz="2400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3357554" y="1214422"/>
            <a:ext cx="1714512" cy="714380"/>
          </a:xfrm>
          <a:prstGeom prst="straightConnector1">
            <a:avLst/>
          </a:prstGeom>
          <a:ln w="69850" cap="rnd">
            <a:miter lim="800000"/>
            <a:headEnd type="oval" w="sm" len="sm"/>
            <a:tailEnd type="triangle" w="med" len="lg"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3714744" y="714356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Norwegen</a:t>
            </a:r>
            <a:endParaRPr lang="de-DE" sz="2400" dirty="0"/>
          </a:p>
        </p:txBody>
      </p:sp>
      <p:cxnSp>
        <p:nvCxnSpPr>
          <p:cNvPr id="30" name="Gerade Verbindung mit Pfeil 29"/>
          <p:cNvCxnSpPr>
            <a:stCxn id="25" idx="2"/>
          </p:cNvCxnSpPr>
          <p:nvPr/>
        </p:nvCxnSpPr>
        <p:spPr>
          <a:xfrm rot="16200000" flipH="1">
            <a:off x="4695676" y="1123783"/>
            <a:ext cx="395591" cy="500066"/>
          </a:xfrm>
          <a:prstGeom prst="straightConnector1">
            <a:avLst/>
          </a:prstGeom>
          <a:ln w="66675" cap="rnd" cmpd="sng">
            <a:prstDash val="sysDot"/>
            <a:miter lim="800000"/>
            <a:headEnd type="oval" w="sm" len="sm"/>
            <a:tailEnd type="triangle" w="med" len="lg"/>
          </a:ln>
          <a:scene3d>
            <a:camera prst="orthographicFront"/>
            <a:lightRig rig="threePt" dir="t"/>
          </a:scene3d>
          <a:sp3d prstMaterial="matte">
            <a:bevelT w="95250" h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/>
          <p:cNvSpPr txBox="1"/>
          <p:nvPr/>
        </p:nvSpPr>
        <p:spPr>
          <a:xfrm>
            <a:off x="6286512" y="114298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Russland</a:t>
            </a:r>
            <a:endParaRPr lang="de-DE" sz="2400" dirty="0"/>
          </a:p>
        </p:txBody>
      </p:sp>
      <p:cxnSp>
        <p:nvCxnSpPr>
          <p:cNvPr id="33" name="Gerade Verbindung mit Pfeil 32"/>
          <p:cNvCxnSpPr/>
          <p:nvPr/>
        </p:nvCxnSpPr>
        <p:spPr>
          <a:xfrm rot="10800000" flipV="1">
            <a:off x="5572132" y="1428736"/>
            <a:ext cx="714380" cy="269233"/>
          </a:xfrm>
          <a:prstGeom prst="straightConnector1">
            <a:avLst/>
          </a:prstGeom>
          <a:ln w="95250">
            <a:headEnd type="oval" w="sm" len="sm"/>
            <a:tailEnd type="triangle"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9" grpId="0"/>
      <p:bldP spid="2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b/bc/Flag_of_Finland.svg/800px-Flag_of_Finl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1785918" y="-15555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rgbClr val="FF0000"/>
                </a:solidFill>
              </a:rPr>
              <a:t>Allgemeines</a:t>
            </a:r>
            <a:endParaRPr lang="de-DE" sz="60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14282" y="28572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Wappen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Finn\Desktop\Finnland              Erdkunde länderportrait\finland_greater_arms_suggestion_1936_colou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18"/>
            <a:ext cx="2839933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Finn\Desktop\Finnland              Erdkunde länderportrait\euro_muenzen_finnl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56067" y="4500569"/>
            <a:ext cx="5087933" cy="235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6143636" y="378619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</a:rPr>
              <a:t>Euromünzen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14282" y="4643446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2050" name="Picture 2" descr="C:\Users\Finn\Desktop\Finnland              Erdkunde länderportrait\finnland_landkarte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785794"/>
            <a:ext cx="2517869" cy="3052274"/>
          </a:xfrm>
          <a:prstGeom prst="rect">
            <a:avLst/>
          </a:prstGeom>
          <a:noFill/>
        </p:spPr>
      </p:pic>
      <p:grpSp>
        <p:nvGrpSpPr>
          <p:cNvPr id="2" name="Gruppieren 19"/>
          <p:cNvGrpSpPr/>
          <p:nvPr/>
        </p:nvGrpSpPr>
        <p:grpSpPr>
          <a:xfrm>
            <a:off x="357158" y="3786190"/>
            <a:ext cx="2420422" cy="1200329"/>
            <a:chOff x="181811" y="4786322"/>
            <a:chExt cx="1980345" cy="1200329"/>
          </a:xfrm>
        </p:grpSpPr>
        <p:sp>
          <p:nvSpPr>
            <p:cNvPr id="12" name="Textfeld 11"/>
            <p:cNvSpPr txBox="1"/>
            <p:nvPr/>
          </p:nvSpPr>
          <p:spPr>
            <a:xfrm>
              <a:off x="181811" y="4786322"/>
              <a:ext cx="19288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 smtClean="0">
                  <a:solidFill>
                    <a:schemeClr val="bg1"/>
                  </a:solidFill>
                </a:rPr>
                <a:t>Hymne</a:t>
              </a:r>
            </a:p>
            <a:p>
              <a:r>
                <a:rPr lang="de-DE" sz="3600" dirty="0" smtClean="0">
                  <a:solidFill>
                    <a:schemeClr val="tx2">
                      <a:lumMod val="75000"/>
                    </a:schemeClr>
                  </a:solidFill>
                </a:rPr>
                <a:t>(Maamme)</a:t>
              </a:r>
              <a:endParaRPr lang="de-DE" sz="3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9" name="Ich und mein computer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857356" y="4857760"/>
              <a:ext cx="304800" cy="304800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/>
        </p:nvSpPr>
        <p:spPr>
          <a:xfrm>
            <a:off x="0" y="4929198"/>
            <a:ext cx="3286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Amtssprache</a:t>
            </a:r>
            <a:r>
              <a:rPr lang="de-DE" sz="3600" dirty="0" smtClean="0">
                <a:solidFill>
                  <a:schemeClr val="bg1"/>
                </a:solidFill>
              </a:rPr>
              <a:t>:</a:t>
            </a:r>
            <a:r>
              <a:rPr lang="de-DE" sz="3600" dirty="0" smtClean="0">
                <a:solidFill>
                  <a:schemeClr val="tx2">
                    <a:lumMod val="75000"/>
                  </a:schemeClr>
                </a:solidFill>
              </a:rPr>
              <a:t> Finnisch , Schwedisch</a:t>
            </a:r>
            <a:endParaRPr lang="de-DE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9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chemeClr val="bg1"/>
                </a:solidFill>
              </a:rPr>
              <a:t>Politik</a:t>
            </a: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5720" y="785794"/>
            <a:ext cx="2571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Die derzeitige Präsidentin Tarja Halonen:</a:t>
            </a:r>
            <a:endParaRPr lang="de-DE" sz="2800" dirty="0"/>
          </a:p>
        </p:txBody>
      </p:sp>
      <p:pic>
        <p:nvPicPr>
          <p:cNvPr id="1026" name="Picture 2" descr="C:\Users\Finn\Desktop\Finnland              Erdkunde länderportrait\450px-Tarja_Halonen_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62"/>
            <a:ext cx="3357554" cy="4476738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6143636" y="1428736"/>
            <a:ext cx="3000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Der Ministerpräsident Matti Vanhanen:</a:t>
            </a:r>
            <a:endParaRPr lang="de-D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942052"/>
            <a:ext cx="2786050" cy="391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3428992" y="3071810"/>
            <a:ext cx="2786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Finnland ist eine  Parlamentarische Republik</a:t>
            </a:r>
            <a:endParaRPr lang="de-DE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500034" y="0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rgbClr val="FF0000"/>
                </a:solidFill>
              </a:rPr>
              <a:t>Klima</a:t>
            </a:r>
            <a:endParaRPr lang="de-DE" sz="6000" dirty="0">
              <a:solidFill>
                <a:srgbClr val="FF0000"/>
              </a:solidFill>
            </a:endParaRPr>
          </a:p>
        </p:txBody>
      </p:sp>
      <p:pic>
        <p:nvPicPr>
          <p:cNvPr id="18440" name="Picture 8" descr="C:\Users\Finn\Desktop\Finnland              Erdkunde länderportrait\Klima_helsink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406726" cy="2357454"/>
          </a:xfrm>
          <a:prstGeom prst="rect">
            <a:avLst/>
          </a:prstGeom>
          <a:noFill/>
        </p:spPr>
      </p:pic>
      <p:pic>
        <p:nvPicPr>
          <p:cNvPr id="18441" name="Picture 9" descr="C:\Users\Finn\Desktop\Finnland              Erdkunde länderportrait\Klima_inar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275" y="1285860"/>
            <a:ext cx="3406725" cy="2357454"/>
          </a:xfrm>
          <a:prstGeom prst="rect">
            <a:avLst/>
          </a:prstGeom>
          <a:noFill/>
        </p:spPr>
      </p:pic>
      <p:pic>
        <p:nvPicPr>
          <p:cNvPr id="18442" name="Picture 10" descr="C:\Users\Finn\Desktop\Finnland              Erdkunde länderportrait\Klima_kajaan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0546"/>
            <a:ext cx="3406726" cy="235745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428596" y="428604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Helsinki</a:t>
            </a:r>
          </a:p>
          <a:p>
            <a:pPr algn="ctr"/>
            <a:r>
              <a:rPr lang="de-DE" sz="2800" dirty="0" smtClean="0"/>
              <a:t>(Hauptstadt)</a:t>
            </a:r>
            <a:endParaRPr lang="de-DE" sz="2800" dirty="0"/>
          </a:p>
        </p:txBody>
      </p:sp>
      <p:sp>
        <p:nvSpPr>
          <p:cNvPr id="12" name="Textfeld 11"/>
          <p:cNvSpPr txBox="1"/>
          <p:nvPr/>
        </p:nvSpPr>
        <p:spPr>
          <a:xfrm>
            <a:off x="6500826" y="71435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Irani</a:t>
            </a:r>
            <a:endParaRPr lang="de-DE" sz="28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2910" y="3857628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/>
              <a:t>Kajaani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4214810" y="4071942"/>
            <a:ext cx="47149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In Finnland ist es ganzjährig  humid , die Durchschnittstemperatur liegt bei 1,8°C</a:t>
            </a:r>
          </a:p>
          <a:p>
            <a:r>
              <a:rPr lang="de-DE" sz="2400" dirty="0" smtClean="0"/>
              <a:t>Die kälteste je gemessene Temperatur war </a:t>
            </a:r>
          </a:p>
          <a:p>
            <a:r>
              <a:rPr lang="de-DE" sz="2400" dirty="0" smtClean="0"/>
              <a:t>-51,5°C die bei Pokka in der nähe von Kittilä am 28.1.1999.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00430" y="1357298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Die Durchschnitts Niederschläge betragen:</a:t>
            </a:r>
          </a:p>
          <a:p>
            <a:r>
              <a:rPr lang="de-DE" sz="2400" dirty="0" smtClean="0"/>
              <a:t>600-700 mm</a:t>
            </a:r>
            <a:endParaRPr lang="de-DE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nn\Desktop\Finnland              Erdkunde länderportrait\800px-Käsivarsi_porot_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alpha val="51000"/>
              </a:schemeClr>
            </a:outerShdw>
          </a:effectLst>
        </p:spPr>
      </p:pic>
      <p:sp>
        <p:nvSpPr>
          <p:cNvPr id="4" name="Textfeld 3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Natur</a:t>
            </a:r>
          </a:p>
        </p:txBody>
      </p:sp>
      <p:pic>
        <p:nvPicPr>
          <p:cNvPr id="1030" name="Picture 6" descr="C:\Users\Finn\Desktop\Finnland              Erdkunde länderportrait\Polarlich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22596"/>
            <a:ext cx="2984750" cy="3835404"/>
          </a:xfrm>
          <a:prstGeom prst="rect">
            <a:avLst/>
          </a:prstGeom>
          <a:noFill/>
        </p:spPr>
      </p:pic>
      <p:pic>
        <p:nvPicPr>
          <p:cNvPr id="1031" name="Picture 7" descr="C:\Users\Finn\Desktop\Finnland              Erdkunde länderportrait\finl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3"/>
            <a:ext cx="4429124" cy="2878447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3428992" y="2071678"/>
            <a:ext cx="5715008" cy="1815882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0000"/>
                </a:solidFill>
              </a:rPr>
              <a:t>ca. 42.000 Tier- und Pflanzen Arten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0000"/>
                </a:solidFill>
              </a:rPr>
              <a:t>davon viele nicht in anderen	 europäischen Ländern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DE" sz="2800" dirty="0" smtClean="0">
                <a:solidFill>
                  <a:srgbClr val="FF0000"/>
                </a:solidFill>
              </a:rPr>
              <a:t>86% Finnlands ist Bewaldet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0" y="2071678"/>
            <a:ext cx="3000364" cy="954107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indent="90488" algn="ctr"/>
            <a:r>
              <a:rPr lang="de-DE" sz="2800" dirty="0" smtClean="0">
                <a:solidFill>
                  <a:srgbClr val="FF0000"/>
                </a:solidFill>
              </a:rPr>
              <a:t>In Finnland gibt es auch Polarlichter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414" y="3749619"/>
            <a:ext cx="4286280" cy="310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714644" cy="37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976" y="0"/>
            <a:ext cx="3429024" cy="37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10"/>
          <p:cNvSpPr txBox="1"/>
          <p:nvPr/>
        </p:nvSpPr>
        <p:spPr>
          <a:xfrm>
            <a:off x="2714612" y="2500306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Bevölkerungsdichte</a:t>
            </a:r>
            <a:endParaRPr lang="de-DE" sz="2000" dirty="0"/>
          </a:p>
        </p:txBody>
      </p:sp>
      <p:cxnSp>
        <p:nvCxnSpPr>
          <p:cNvPr id="14" name="Gerade Verbindung mit Pfeil 13"/>
          <p:cNvCxnSpPr>
            <a:stCxn id="11" idx="2"/>
          </p:cNvCxnSpPr>
          <p:nvPr/>
        </p:nvCxnSpPr>
        <p:spPr>
          <a:xfrm rot="5400000">
            <a:off x="3842568" y="3271866"/>
            <a:ext cx="743692" cy="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-104271" y="471488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Bruttoinlandsprodukt</a:t>
            </a:r>
            <a:endParaRPr lang="de-DE" sz="2000" dirty="0"/>
          </a:p>
        </p:txBody>
      </p:sp>
      <p:cxnSp>
        <p:nvCxnSpPr>
          <p:cNvPr id="24" name="Gerade Verbindung mit Pfeil 23"/>
          <p:cNvCxnSpPr>
            <a:stCxn id="18" idx="0"/>
          </p:cNvCxnSpPr>
          <p:nvPr/>
        </p:nvCxnSpPr>
        <p:spPr>
          <a:xfrm rot="16200000" flipV="1">
            <a:off x="715808" y="4284798"/>
            <a:ext cx="857256" cy="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500826" y="4572008"/>
            <a:ext cx="264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Bruttoinlandsprodukt</a:t>
            </a:r>
          </a:p>
          <a:p>
            <a:pPr algn="ctr"/>
            <a:r>
              <a:rPr lang="de-DE" sz="2000" dirty="0" smtClean="0"/>
              <a:t>Pro Kopf</a:t>
            </a:r>
            <a:endParaRPr lang="de-DE" sz="2000" dirty="0"/>
          </a:p>
        </p:txBody>
      </p:sp>
      <p:cxnSp>
        <p:nvCxnSpPr>
          <p:cNvPr id="33" name="Gerade Verbindung mit Pfeil 32"/>
          <p:cNvCxnSpPr>
            <a:stCxn id="26" idx="0"/>
          </p:cNvCxnSpPr>
          <p:nvPr/>
        </p:nvCxnSpPr>
        <p:spPr>
          <a:xfrm rot="16200000" flipV="1">
            <a:off x="7411654" y="4161248"/>
            <a:ext cx="785818" cy="35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B3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85918" y="142852"/>
            <a:ext cx="564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Geschichte Finnlands</a:t>
            </a:r>
            <a:endParaRPr lang="de-DE" sz="4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785794"/>
            <a:ext cx="50006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Erste Besiedlung ca. 8500v.Chr.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Im 12.Jahrhundert wurde Finnland von Schweden abhängig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Nach dem Finnischen krieg trat Schweden Finnland 1809 an Russland ab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de-DE" sz="2400" dirty="0" smtClean="0"/>
              <a:t>Nach der Februarrevolution in Russland erklärte Finnland sich als Unabhängig</a:t>
            </a:r>
          </a:p>
          <a:p>
            <a:pPr marL="90488" indent="-90488"/>
            <a:endParaRPr lang="de-DE" sz="2400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5857884" y="1214422"/>
            <a:ext cx="3286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Im 2. Weltkrieg an Russland abgetretene Gebiete in rot markiert.</a:t>
            </a:r>
          </a:p>
          <a:p>
            <a:r>
              <a:rPr lang="de-DE" sz="2400" dirty="0" smtClean="0"/>
              <a:t>Dadurch verlor Finnland die Grenze zum Atlantik</a:t>
            </a: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30652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feld 11"/>
          <p:cNvSpPr txBox="1"/>
          <p:nvPr/>
        </p:nvSpPr>
        <p:spPr>
          <a:xfrm>
            <a:off x="3357554" y="4919008"/>
            <a:ext cx="22145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Stände Finnlands schwören den Zaren Russlands die Treue</a:t>
            </a:r>
            <a:endParaRPr lang="de-DE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49" y="3286124"/>
            <a:ext cx="276225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feil nach rechts 27"/>
          <p:cNvSpPr/>
          <p:nvPr/>
        </p:nvSpPr>
        <p:spPr>
          <a:xfrm rot="16200000">
            <a:off x="1571604" y="1285860"/>
            <a:ext cx="571504" cy="571504"/>
          </a:xfrm>
          <a:prstGeom prst="rightArrow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3428992" y="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u="sng" dirty="0" smtClean="0">
                <a:solidFill>
                  <a:srgbClr val="1F01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Bildung</a:t>
            </a:r>
            <a:endParaRPr lang="de-DE" sz="3200" b="1" u="sng" dirty="0">
              <a:solidFill>
                <a:srgbClr val="1F01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2910" y="5857892"/>
            <a:ext cx="7929618" cy="40011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smtClean="0"/>
              <a:t>Grundunterricht 9 </a:t>
            </a:r>
            <a:r>
              <a:rPr lang="de-DE" sz="2000" dirty="0" smtClean="0"/>
              <a:t>Jahre im Alter von 7-16 Jahren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642910" y="5429264"/>
            <a:ext cx="7929618" cy="400110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rgbClr val="000000"/>
                </a:solidFill>
              </a:rPr>
              <a:t>Freiwilliges 10. Grundunterrichtsjahr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4348" y="3786190"/>
            <a:ext cx="2214578" cy="1015663"/>
          </a:xfrm>
          <a:prstGeom prst="rect">
            <a:avLst/>
          </a:prstGeom>
          <a:solidFill>
            <a:srgbClr val="FDB635"/>
          </a:solidFill>
          <a:ln>
            <a:solidFill>
              <a:srgbClr val="FDB6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Gymnasiale</a:t>
            </a:r>
          </a:p>
          <a:p>
            <a:pPr algn="ctr"/>
            <a:r>
              <a:rPr lang="de-DE" sz="2000" dirty="0" smtClean="0"/>
              <a:t>Oberstufe </a:t>
            </a:r>
          </a:p>
          <a:p>
            <a:pPr algn="ctr"/>
            <a:r>
              <a:rPr lang="de-DE" sz="2000" dirty="0" smtClean="0"/>
              <a:t>3 Jahre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428992" y="3786190"/>
            <a:ext cx="2214578" cy="1015663"/>
          </a:xfrm>
          <a:prstGeom prst="rect">
            <a:avLst/>
          </a:prstGeom>
          <a:solidFill>
            <a:srgbClr val="FF93DB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Berufliche Grundausbildung </a:t>
            </a:r>
          </a:p>
          <a:p>
            <a:pPr algn="ctr"/>
            <a:r>
              <a:rPr lang="de-DE" sz="2000" dirty="0" smtClean="0"/>
              <a:t>3 Jahre</a:t>
            </a:r>
          </a:p>
        </p:txBody>
      </p:sp>
      <p:sp>
        <p:nvSpPr>
          <p:cNvPr id="15" name="Pfeil nach rechts 14"/>
          <p:cNvSpPr/>
          <p:nvPr/>
        </p:nvSpPr>
        <p:spPr>
          <a:xfrm rot="16200000">
            <a:off x="1464447" y="4893479"/>
            <a:ext cx="642942" cy="571504"/>
          </a:xfrm>
          <a:prstGeom prst="rightArrow">
            <a:avLst/>
          </a:prstGeom>
          <a:solidFill>
            <a:srgbClr val="FF9933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Pfeil nach rechts 15"/>
          <p:cNvSpPr/>
          <p:nvPr/>
        </p:nvSpPr>
        <p:spPr>
          <a:xfrm rot="16200000">
            <a:off x="4250529" y="4893479"/>
            <a:ext cx="642942" cy="571504"/>
          </a:xfrm>
          <a:prstGeom prst="rightArrow">
            <a:avLst/>
          </a:prstGeom>
          <a:solidFill>
            <a:srgbClr val="FF66CC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6072198" y="3786190"/>
            <a:ext cx="2286016" cy="1015663"/>
          </a:xfrm>
          <a:prstGeom prst="rect">
            <a:avLst/>
          </a:prstGeom>
          <a:solidFill>
            <a:srgbClr val="0088FF"/>
          </a:solidFill>
        </p:spPr>
        <p:txBody>
          <a:bodyPr wrap="square" rtlCol="0">
            <a:spAutoFit/>
          </a:bodyPr>
          <a:lstStyle/>
          <a:p>
            <a:pPr algn="ctr"/>
            <a:endParaRPr lang="de-DE" sz="2000" dirty="0" smtClean="0"/>
          </a:p>
          <a:p>
            <a:pPr algn="ctr"/>
            <a:r>
              <a:rPr lang="de-DE" sz="2000" dirty="0" smtClean="0"/>
              <a:t>Arbeitswelt</a:t>
            </a:r>
          </a:p>
          <a:p>
            <a:pPr algn="ctr"/>
            <a:endParaRPr lang="de-DE" sz="2000" dirty="0"/>
          </a:p>
        </p:txBody>
      </p:sp>
      <p:sp>
        <p:nvSpPr>
          <p:cNvPr id="18" name="Pfeil nach rechts 17"/>
          <p:cNvSpPr/>
          <p:nvPr/>
        </p:nvSpPr>
        <p:spPr>
          <a:xfrm rot="16200000">
            <a:off x="6822297" y="4893479"/>
            <a:ext cx="642942" cy="571504"/>
          </a:xfrm>
          <a:prstGeom prst="rightArrow">
            <a:avLst/>
          </a:prstGeom>
          <a:solidFill>
            <a:srgbClr val="0088FF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072198" y="2143116"/>
            <a:ext cx="2286016" cy="1200329"/>
          </a:xfrm>
          <a:prstGeom prst="rect">
            <a:avLst/>
          </a:prstGeom>
          <a:solidFill>
            <a:srgbClr val="005A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Weiterbildungs-programme, berufliche Spezialisierung</a:t>
            </a:r>
          </a:p>
        </p:txBody>
      </p:sp>
      <p:sp>
        <p:nvSpPr>
          <p:cNvPr id="21" name="Rechteck 20"/>
          <p:cNvSpPr/>
          <p:nvPr/>
        </p:nvSpPr>
        <p:spPr>
          <a:xfrm>
            <a:off x="1000100" y="92867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>
                <a:solidFill>
                  <a:schemeClr val="bg1">
                    <a:lumMod val="50000"/>
                  </a:schemeClr>
                </a:solidFill>
              </a:rPr>
              <a:t>Schulpflicht für alle Sieben- bis Sechzehnjährige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14348" y="2786058"/>
            <a:ext cx="2214578" cy="1015663"/>
          </a:xfrm>
          <a:prstGeom prst="rect">
            <a:avLst/>
          </a:prstGeom>
          <a:solidFill>
            <a:srgbClr val="F680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Universität/ Bachelorabschluss</a:t>
            </a:r>
          </a:p>
          <a:p>
            <a:pPr algn="ctr"/>
            <a:r>
              <a:rPr lang="de-DE" sz="2000" dirty="0" smtClean="0"/>
              <a:t>3 Jahre</a:t>
            </a:r>
            <a:endParaRPr lang="de-DE" sz="2000" dirty="0"/>
          </a:p>
        </p:txBody>
      </p:sp>
      <p:sp>
        <p:nvSpPr>
          <p:cNvPr id="23" name="Textfeld 22"/>
          <p:cNvSpPr txBox="1"/>
          <p:nvPr/>
        </p:nvSpPr>
        <p:spPr>
          <a:xfrm>
            <a:off x="714348" y="1857364"/>
            <a:ext cx="2214578" cy="1015663"/>
          </a:xfrm>
          <a:prstGeom prst="rect">
            <a:avLst/>
          </a:prstGeom>
          <a:solidFill>
            <a:srgbClr val="EE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Masterabschluss </a:t>
            </a:r>
          </a:p>
          <a:p>
            <a:pPr algn="ctr"/>
            <a:r>
              <a:rPr lang="de-DE" sz="2000" dirty="0" smtClean="0"/>
              <a:t>3 Jahre</a:t>
            </a:r>
          </a:p>
          <a:p>
            <a:pPr algn="ctr"/>
            <a:endParaRPr lang="de-DE" sz="2000" dirty="0"/>
          </a:p>
        </p:txBody>
      </p:sp>
      <p:sp>
        <p:nvSpPr>
          <p:cNvPr id="24" name="Textfeld 23"/>
          <p:cNvSpPr txBox="1"/>
          <p:nvPr/>
        </p:nvSpPr>
        <p:spPr>
          <a:xfrm>
            <a:off x="714348" y="85723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Promotion (Doktor)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3428992" y="2786058"/>
            <a:ext cx="2214578" cy="1015663"/>
          </a:xfrm>
          <a:prstGeom prst="rect">
            <a:avLst/>
          </a:prstGeom>
          <a:solidFill>
            <a:srgbClr val="FD2FC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Fachhochschule/</a:t>
            </a:r>
          </a:p>
          <a:p>
            <a:pPr algn="ctr"/>
            <a:r>
              <a:rPr lang="de-DE" sz="2000" dirty="0" smtClean="0"/>
              <a:t>Bachelorabschluss</a:t>
            </a:r>
          </a:p>
          <a:p>
            <a:pPr algn="ctr"/>
            <a:r>
              <a:rPr lang="de-DE" sz="2000" dirty="0" smtClean="0"/>
              <a:t>3 Jahre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3428992" y="1857364"/>
            <a:ext cx="2214578" cy="984885"/>
          </a:xfrm>
          <a:prstGeom prst="rect">
            <a:avLst/>
          </a:prstGeom>
          <a:solidFill>
            <a:srgbClr val="CB1B9D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/>
              <a:t>Masterabschluss </a:t>
            </a:r>
          </a:p>
          <a:p>
            <a:pPr algn="ctr"/>
            <a:r>
              <a:rPr lang="de-DE" sz="2000" dirty="0" smtClean="0"/>
              <a:t>2 Jahre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/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337</Words>
  <Application>Microsoft Office PowerPoint</Application>
  <PresentationFormat>Bildschirmpräsentation (4:3)</PresentationFormat>
  <Paragraphs>104</Paragraphs>
  <Slides>11</Slides>
  <Notes>11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WIRTSCHAFT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Finn</dc:creator>
  <cp:lastModifiedBy>korbinian</cp:lastModifiedBy>
  <cp:revision>140</cp:revision>
  <dcterms:created xsi:type="dcterms:W3CDTF">2010-03-05T16:54:45Z</dcterms:created>
  <dcterms:modified xsi:type="dcterms:W3CDTF">2011-04-03T07:46:11Z</dcterms:modified>
</cp:coreProperties>
</file>