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fan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6F8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167" autoAdjust="0"/>
  </p:normalViewPr>
  <p:slideViewPr>
    <p:cSldViewPr>
      <p:cViewPr varScale="1">
        <p:scale>
          <a:sx n="72" d="100"/>
          <a:sy n="72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0A0E8-E21D-489F-AC5A-EEB74F898CA0}" type="datetimeFigureOut">
              <a:rPr lang="de-DE" smtClean="0"/>
              <a:pPr/>
              <a:t>03.04.2011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CD50C-7743-4818-AE83-04660389B16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Aus Musikerfamilie komponieren selbst beigebracht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CD50C-7743-4818-AE83-04660389B16A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CD50C-7743-4818-AE83-04660389B16A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komponist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und </a:t>
            </a: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musiker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Barockmusik,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evangelische </a:t>
            </a: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kirchenmusik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werke: </a:t>
            </a: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bwv</a:t>
            </a:r>
            <a:endParaRPr lang="de-D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de-DE" dirty="0" smtClean="0"/>
              <a:t>Mehr als 1000 Kompositionen aus der Feder Johann Sebastian Bachs sind erhalten.</a:t>
            </a:r>
            <a:endParaRPr lang="de-D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CD50C-7743-4818-AE83-04660389B16A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höchste Kunstform der Barockmusik, die Fuge, führte Bach zu ihrem Höhepunkt.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CD50C-7743-4818-AE83-04660389B16A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AD9D-9766-4C59-9571-16D80442A95F}" type="datetimeFigureOut">
              <a:rPr lang="de-DE" smtClean="0"/>
              <a:pPr/>
              <a:t>03.04.2011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C59E-9C0B-41EA-A0EA-5871F59CB25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AD9D-9766-4C59-9571-16D80442A95F}" type="datetimeFigureOut">
              <a:rPr lang="de-DE" smtClean="0"/>
              <a:pPr/>
              <a:t>03.04.2011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C59E-9C0B-41EA-A0EA-5871F59CB25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AD9D-9766-4C59-9571-16D80442A95F}" type="datetimeFigureOut">
              <a:rPr lang="de-DE" smtClean="0"/>
              <a:pPr/>
              <a:t>03.04.2011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C59E-9C0B-41EA-A0EA-5871F59CB25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AD9D-9766-4C59-9571-16D80442A95F}" type="datetimeFigureOut">
              <a:rPr lang="de-DE" smtClean="0"/>
              <a:pPr/>
              <a:t>03.04.2011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C59E-9C0B-41EA-A0EA-5871F59CB25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AD9D-9766-4C59-9571-16D80442A95F}" type="datetimeFigureOut">
              <a:rPr lang="de-DE" smtClean="0"/>
              <a:pPr/>
              <a:t>03.04.2011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C59E-9C0B-41EA-A0EA-5871F59CB25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AD9D-9766-4C59-9571-16D80442A95F}" type="datetimeFigureOut">
              <a:rPr lang="de-DE" smtClean="0"/>
              <a:pPr/>
              <a:t>03.04.2011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C59E-9C0B-41EA-A0EA-5871F59CB25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AD9D-9766-4C59-9571-16D80442A95F}" type="datetimeFigureOut">
              <a:rPr lang="de-DE" smtClean="0"/>
              <a:pPr/>
              <a:t>03.04.2011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C59E-9C0B-41EA-A0EA-5871F59CB25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AD9D-9766-4C59-9571-16D80442A95F}" type="datetimeFigureOut">
              <a:rPr lang="de-DE" smtClean="0"/>
              <a:pPr/>
              <a:t>03.04.2011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C59E-9C0B-41EA-A0EA-5871F59CB25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AD9D-9766-4C59-9571-16D80442A95F}" type="datetimeFigureOut">
              <a:rPr lang="de-DE" smtClean="0"/>
              <a:pPr/>
              <a:t>03.04.2011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C59E-9C0B-41EA-A0EA-5871F59CB25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AD9D-9766-4C59-9571-16D80442A95F}" type="datetimeFigureOut">
              <a:rPr lang="de-DE" smtClean="0"/>
              <a:pPr/>
              <a:t>03.04.2011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C59E-9C0B-41EA-A0EA-5871F59CB25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AD9D-9766-4C59-9571-16D80442A95F}" type="datetimeFigureOut">
              <a:rPr lang="de-DE" smtClean="0"/>
              <a:pPr/>
              <a:t>03.04.2011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BC59E-9C0B-41EA-A0EA-5871F59CB25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DAD9D-9766-4C59-9571-16D80442A95F}" type="datetimeFigureOut">
              <a:rPr lang="de-DE" smtClean="0"/>
              <a:pPr/>
              <a:t>03.04.2011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BC59E-9C0B-41EA-A0EA-5871F59CB25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2000240"/>
          </a:xfrm>
        </p:spPr>
        <p:txBody>
          <a:bodyPr>
            <a:noAutofit/>
          </a:bodyPr>
          <a:lstStyle/>
          <a:p>
            <a:r>
              <a:rPr lang="de-DE" sz="9600" u="sng" dirty="0" smtClean="0">
                <a:latin typeface="Freestyle Script" pitchFamily="66" charset="0"/>
              </a:rPr>
              <a:t>Johann Sebastian Bach </a:t>
            </a:r>
            <a:br>
              <a:rPr lang="de-DE" sz="9600" u="sng" dirty="0" smtClean="0">
                <a:latin typeface="Freestyle Script" pitchFamily="66" charset="0"/>
              </a:rPr>
            </a:br>
            <a:r>
              <a:rPr lang="de-DE" sz="9600" u="sng" dirty="0" smtClean="0">
                <a:latin typeface="Freestyle Script" pitchFamily="66" charset="0"/>
              </a:rPr>
              <a:t>Leben und Werk</a:t>
            </a:r>
            <a:r>
              <a:rPr lang="de-DE" sz="6000" u="sng" dirty="0" smtClean="0">
                <a:latin typeface="Freestyle Script" pitchFamily="66" charset="0"/>
              </a:rPr>
              <a:t/>
            </a:r>
            <a:br>
              <a:rPr lang="de-DE" sz="6000" u="sng" dirty="0" smtClean="0">
                <a:latin typeface="Freestyle Script" pitchFamily="66" charset="0"/>
              </a:rPr>
            </a:br>
            <a:endParaRPr lang="de-DE" sz="6000" u="sng" dirty="0">
              <a:latin typeface="Freestyle Script" pitchFamily="66" charset="0"/>
            </a:endParaRPr>
          </a:p>
        </p:txBody>
      </p:sp>
      <p:pic>
        <p:nvPicPr>
          <p:cNvPr id="5121" name="Picture 1" descr="C:\Users\korbinian\Desktop\+++J. S. B a c h +++\135px-Bachsiegel_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9" y="3786190"/>
            <a:ext cx="1285875" cy="1666875"/>
          </a:xfrm>
          <a:prstGeom prst="rect">
            <a:avLst/>
          </a:prstGeom>
          <a:noFill/>
        </p:spPr>
      </p:pic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175238"/>
            <a:ext cx="4572032" cy="650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de-DE" sz="5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Kindheit</a:t>
            </a:r>
            <a:endParaRPr lang="de-DE" sz="5400" u="sng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643470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de-DE" dirty="0" smtClean="0">
                <a:solidFill>
                  <a:srgbClr val="002060"/>
                </a:solidFill>
              </a:rPr>
              <a:t>Geburt in Eisenach am 31</a:t>
            </a:r>
            <a:r>
              <a:rPr lang="de-DE" dirty="0">
                <a:solidFill>
                  <a:srgbClr val="002060"/>
                </a:solidFill>
              </a:rPr>
              <a:t>. März </a:t>
            </a:r>
            <a:r>
              <a:rPr lang="de-DE" dirty="0" smtClean="0">
                <a:solidFill>
                  <a:srgbClr val="002060"/>
                </a:solidFill>
              </a:rPr>
              <a:t>1685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de-DE" dirty="0">
                <a:solidFill>
                  <a:srgbClr val="002060"/>
                </a:solidFill>
              </a:rPr>
              <a:t>M</a:t>
            </a:r>
            <a:r>
              <a:rPr lang="de-DE" dirty="0" smtClean="0">
                <a:solidFill>
                  <a:srgbClr val="002060"/>
                </a:solidFill>
              </a:rPr>
              <a:t>it 8 Jahren besucht er die Lateinschule </a:t>
            </a:r>
            <a:r>
              <a:rPr lang="de-DE" dirty="0">
                <a:solidFill>
                  <a:srgbClr val="002060"/>
                </a:solidFill>
              </a:rPr>
              <a:t>des Dominikanerklosters in </a:t>
            </a:r>
            <a:r>
              <a:rPr lang="de-DE" dirty="0" smtClean="0">
                <a:solidFill>
                  <a:srgbClr val="002060"/>
                </a:solidFill>
              </a:rPr>
              <a:t>Eisenach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de-DE" dirty="0" smtClean="0">
                <a:solidFill>
                  <a:srgbClr val="002060"/>
                </a:solidFill>
              </a:rPr>
              <a:t>Ein Jahr später stirbt seine Mutter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de-DE" dirty="0" smtClean="0">
                <a:solidFill>
                  <a:srgbClr val="002060"/>
                </a:solidFill>
              </a:rPr>
              <a:t>Kurz darauf heiratet sein Vater ein zweites Mal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de-DE" dirty="0" smtClean="0">
                <a:solidFill>
                  <a:srgbClr val="002060"/>
                </a:solidFill>
              </a:rPr>
              <a:t>Als er 10 Jahre alt ist, stirbt sein Vater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de-DE" dirty="0" smtClean="0">
                <a:solidFill>
                  <a:srgbClr val="002060"/>
                </a:solidFill>
              </a:rPr>
              <a:t>Als Vollwaise zieht er zu seinem 13 Jahre älteren Bruder nach </a:t>
            </a:r>
            <a:r>
              <a:rPr lang="de-DE" dirty="0" err="1" smtClean="0">
                <a:solidFill>
                  <a:srgbClr val="002060"/>
                </a:solidFill>
              </a:rPr>
              <a:t>Ohrdruf</a:t>
            </a:r>
            <a:endParaRPr lang="de-DE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C:\Users\korbinian\Desktop\Bach\bach refera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-1524835"/>
            <a:ext cx="6929454" cy="8382835"/>
          </a:xfrm>
          <a:prstGeom prst="rect">
            <a:avLst/>
          </a:prstGeom>
          <a:noFill/>
        </p:spPr>
      </p:pic>
      <p:sp>
        <p:nvSpPr>
          <p:cNvPr id="11" name="Textfeld 10"/>
          <p:cNvSpPr txBox="1"/>
          <p:nvPr/>
        </p:nvSpPr>
        <p:spPr>
          <a:xfrm>
            <a:off x="-3320268" y="0"/>
            <a:ext cx="33202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Lebensweg</a:t>
            </a:r>
            <a:endParaRPr lang="de-DE" sz="54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0" y="785794"/>
            <a:ext cx="32861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Eisenach</a:t>
            </a:r>
            <a:r>
              <a:rPr lang="de-DE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(Geburtsort)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0" y="1357298"/>
            <a:ext cx="35004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1695: </a:t>
            </a:r>
            <a:r>
              <a:rPr lang="de-DE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Ohrdruf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(Wohnort seines Bruders)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0" y="2071678"/>
            <a:ext cx="3500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1700: Lüneburg</a:t>
            </a:r>
            <a:r>
              <a:rPr lang="de-DE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(Schüler im Michaeliskloster)</a:t>
            </a: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0" y="4071942"/>
            <a:ext cx="3500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1708: Weimar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(Wird zum  Konzertmeister ernannt)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2928934"/>
            <a:ext cx="32861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1703: Arnstadt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(Organist)</a:t>
            </a:r>
            <a:endParaRPr lang="de-DE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0" y="3500438"/>
            <a:ext cx="32861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1707: Mühlhausen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(Organist)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0" y="4929198"/>
            <a:ext cx="3500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1717: Köthen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(Wird zum Kapellmeisterernannt)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0" y="5786454"/>
            <a:ext cx="32861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1723: Leipzig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(Thomaskantor)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Pfeil nach unten 20"/>
          <p:cNvSpPr/>
          <p:nvPr/>
        </p:nvSpPr>
        <p:spPr>
          <a:xfrm>
            <a:off x="1285852" y="1214422"/>
            <a:ext cx="428628" cy="142876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Pfeil nach unten 21"/>
          <p:cNvSpPr/>
          <p:nvPr/>
        </p:nvSpPr>
        <p:spPr>
          <a:xfrm>
            <a:off x="1285852" y="1928802"/>
            <a:ext cx="428628" cy="142876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 nach unten 22"/>
          <p:cNvSpPr/>
          <p:nvPr/>
        </p:nvSpPr>
        <p:spPr>
          <a:xfrm>
            <a:off x="1285852" y="2786058"/>
            <a:ext cx="428628" cy="142876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 nach unten 23"/>
          <p:cNvSpPr/>
          <p:nvPr/>
        </p:nvSpPr>
        <p:spPr>
          <a:xfrm>
            <a:off x="1285852" y="3357562"/>
            <a:ext cx="428628" cy="142876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unten 24"/>
          <p:cNvSpPr/>
          <p:nvPr/>
        </p:nvSpPr>
        <p:spPr>
          <a:xfrm>
            <a:off x="1285852" y="3929066"/>
            <a:ext cx="428628" cy="142876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unten 25"/>
          <p:cNvSpPr/>
          <p:nvPr/>
        </p:nvSpPr>
        <p:spPr>
          <a:xfrm>
            <a:off x="1285852" y="4786322"/>
            <a:ext cx="428628" cy="142876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Pfeil nach unten 26"/>
          <p:cNvSpPr/>
          <p:nvPr/>
        </p:nvSpPr>
        <p:spPr>
          <a:xfrm>
            <a:off x="1285852" y="5643578"/>
            <a:ext cx="428628" cy="142876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5796000" y="5850000"/>
            <a:ext cx="214314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/>
          <p:cNvSpPr/>
          <p:nvPr/>
        </p:nvSpPr>
        <p:spPr>
          <a:xfrm>
            <a:off x="6286512" y="6286520"/>
            <a:ext cx="214314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/>
          <p:cNvSpPr/>
          <p:nvPr/>
        </p:nvSpPr>
        <p:spPr>
          <a:xfrm>
            <a:off x="6000760" y="1357298"/>
            <a:ext cx="214314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/>
          <p:cNvSpPr/>
          <p:nvPr/>
        </p:nvSpPr>
        <p:spPr>
          <a:xfrm>
            <a:off x="5929322" y="5429264"/>
            <a:ext cx="214314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6572264" y="6215082"/>
            <a:ext cx="214314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/>
        </p:nvSpPr>
        <p:spPr>
          <a:xfrm>
            <a:off x="7000892" y="5929330"/>
            <a:ext cx="214314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/>
          <p:cNvSpPr/>
          <p:nvPr/>
        </p:nvSpPr>
        <p:spPr>
          <a:xfrm>
            <a:off x="7858148" y="4357694"/>
            <a:ext cx="214314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/>
          <p:cNvSpPr/>
          <p:nvPr/>
        </p:nvSpPr>
        <p:spPr>
          <a:xfrm>
            <a:off x="8398800" y="5238000"/>
            <a:ext cx="214314" cy="214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Pfeil nach unten 35"/>
          <p:cNvSpPr/>
          <p:nvPr/>
        </p:nvSpPr>
        <p:spPr>
          <a:xfrm>
            <a:off x="1285852" y="6215082"/>
            <a:ext cx="428628" cy="142876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Textfeld 36"/>
          <p:cNvSpPr txBox="1"/>
          <p:nvPr/>
        </p:nvSpPr>
        <p:spPr>
          <a:xfrm>
            <a:off x="0" y="6427113"/>
            <a:ext cx="35004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28.7.1750: Tod in Leipzig</a:t>
            </a:r>
            <a:endParaRPr lang="de-DE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92 0.01342 L 0.3599 -0.0076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feld 30"/>
          <p:cNvSpPr txBox="1"/>
          <p:nvPr/>
        </p:nvSpPr>
        <p:spPr>
          <a:xfrm>
            <a:off x="214282" y="1785926"/>
            <a:ext cx="77867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SzPct val="200000"/>
              <a:buBlip>
                <a:blip r:embed="rId4"/>
              </a:buBlip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Messen, Passionen, Orationen (Kompositionen mit kirchlichen Inhalten)</a:t>
            </a:r>
          </a:p>
          <a:p>
            <a:pPr>
              <a:lnSpc>
                <a:spcPct val="200000"/>
              </a:lnSpc>
              <a:buSzPct val="200000"/>
              <a:buBlip>
                <a:blip r:embed="rId4"/>
              </a:buBlip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Klavierwerke</a:t>
            </a:r>
          </a:p>
          <a:p>
            <a:pPr>
              <a:lnSpc>
                <a:spcPct val="200000"/>
              </a:lnSpc>
              <a:buSzPct val="200000"/>
              <a:buBlip>
                <a:blip r:embed="rId4"/>
              </a:buBlip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Kammermusik (kleinbesetzte Instrumentalmusik)</a:t>
            </a:r>
          </a:p>
          <a:p>
            <a:pPr>
              <a:lnSpc>
                <a:spcPct val="200000"/>
              </a:lnSpc>
              <a:buSzPct val="200000"/>
              <a:buBlip>
                <a:blip r:embed="rId4"/>
              </a:buBlip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Orgelwerke</a:t>
            </a:r>
          </a:p>
          <a:p>
            <a:pPr>
              <a:lnSpc>
                <a:spcPct val="200000"/>
              </a:lnSpc>
              <a:buSzPct val="200000"/>
              <a:buBlip>
                <a:blip r:embed="rId4"/>
              </a:buBlip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Kantaten (Gesang  mit Instrumentalbegleitung) </a:t>
            </a:r>
          </a:p>
          <a:p>
            <a:pPr>
              <a:lnSpc>
                <a:spcPct val="200000"/>
              </a:lnSpc>
              <a:buSzPct val="200000"/>
              <a:buBlip>
                <a:blip r:embed="rId4"/>
              </a:buBlip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Orchesterwerke</a:t>
            </a:r>
          </a:p>
          <a:p>
            <a:pPr>
              <a:lnSpc>
                <a:spcPct val="200000"/>
              </a:lnSpc>
              <a:buSzPct val="200000"/>
              <a:buBlip>
                <a:blip r:embed="rId4"/>
              </a:buBlip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Motetten (mehrstimmige Vokalmusik)</a:t>
            </a:r>
          </a:p>
          <a:p>
            <a:pPr>
              <a:lnSpc>
                <a:spcPct val="200000"/>
              </a:lnSpc>
              <a:buSzPct val="200000"/>
              <a:buBlip>
                <a:blip r:embed="rId4"/>
              </a:buBlip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Lieder und Arien</a:t>
            </a:r>
          </a:p>
          <a:p>
            <a:pPr>
              <a:buBlip>
                <a:blip r:embed="rId4"/>
              </a:buBlip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286116" y="357166"/>
            <a:ext cx="2614602" cy="1143000"/>
          </a:xfrm>
        </p:spPr>
        <p:txBody>
          <a:bodyPr>
            <a:noAutofit/>
          </a:bodyPr>
          <a:lstStyle/>
          <a:p>
            <a:r>
              <a:rPr lang="de-DE" sz="7200" u="sng" dirty="0" smtClean="0"/>
              <a:t>Werke</a:t>
            </a:r>
            <a:endParaRPr lang="de-DE" sz="72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00298" y="357166"/>
            <a:ext cx="40004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6600" u="sng" dirty="0" smtClean="0"/>
              <a:t>Bedeutung</a:t>
            </a:r>
            <a:endParaRPr lang="de-DE" sz="6600" u="sng" dirty="0"/>
          </a:p>
        </p:txBody>
      </p:sp>
      <p:sp>
        <p:nvSpPr>
          <p:cNvPr id="5" name="Textfeld 4"/>
          <p:cNvSpPr txBox="1"/>
          <p:nvPr/>
        </p:nvSpPr>
        <p:spPr>
          <a:xfrm>
            <a:off x="0" y="1785926"/>
            <a:ext cx="9144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de-DE" sz="2100" dirty="0" smtClean="0"/>
              <a:t>Es befinden sich über 1000 Werke im BWV (</a:t>
            </a:r>
            <a:r>
              <a:rPr lang="de-DE" sz="2100" b="1" dirty="0" smtClean="0"/>
              <a:t>B</a:t>
            </a:r>
            <a:r>
              <a:rPr lang="de-DE" sz="2100" dirty="0" smtClean="0"/>
              <a:t>ach </a:t>
            </a:r>
            <a:r>
              <a:rPr lang="de-DE" sz="2100" b="1" dirty="0" smtClean="0"/>
              <a:t>W</a:t>
            </a:r>
            <a:r>
              <a:rPr lang="de-DE" sz="2100" dirty="0" smtClean="0"/>
              <a:t>erke </a:t>
            </a:r>
            <a:r>
              <a:rPr lang="de-DE" sz="2100" b="1" dirty="0" smtClean="0"/>
              <a:t>V</a:t>
            </a:r>
            <a:r>
              <a:rPr lang="de-DE" sz="2100" dirty="0" smtClean="0"/>
              <a:t>erzeichnis)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de-DE" sz="2100" dirty="0" smtClean="0"/>
              <a:t>War neben Georg Friedrich Händel der bedeutendste Komponist der Barockzeit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de-DE" sz="2100" dirty="0" smtClean="0"/>
              <a:t>Er war ein religiöser Komponist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de-DE" sz="2100" dirty="0" smtClean="0"/>
              <a:t>Bach führte die Fuge zu ihrem Höhepunkt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de-DE" sz="2100" dirty="0" smtClean="0"/>
              <a:t>Mit Bachs Tod endet die Barockzeit (1600-</a:t>
            </a:r>
            <a:r>
              <a:rPr lang="de-DE" sz="2100" b="1" dirty="0" smtClean="0"/>
              <a:t>1750</a:t>
            </a:r>
            <a:r>
              <a:rPr lang="de-DE" sz="2100" dirty="0" smtClean="0"/>
              <a:t>)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de-DE" sz="2100" dirty="0" smtClean="0"/>
              <a:t>Werk J.S. Bachs findet erst 80 Jahre nach seinem Tod Anerkennung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de-DE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Bildschirmpräsentation (4:3)</PresentationFormat>
  <Paragraphs>42</Paragraphs>
  <Slides>6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Johann Sebastian Bach  Leben und Werk </vt:lpstr>
      <vt:lpstr>Folie 2</vt:lpstr>
      <vt:lpstr>Kindheit</vt:lpstr>
      <vt:lpstr>Folie 4</vt:lpstr>
      <vt:lpstr>Werke</vt:lpstr>
      <vt:lpstr>Folie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 Sebastian Bach  Leben und Werk</dc:title>
  <dc:creator>korbinian</dc:creator>
  <cp:lastModifiedBy>korbinian</cp:lastModifiedBy>
  <cp:revision>63</cp:revision>
  <dcterms:created xsi:type="dcterms:W3CDTF">2010-05-13T09:12:39Z</dcterms:created>
  <dcterms:modified xsi:type="dcterms:W3CDTF">2011-04-03T07:42:46Z</dcterms:modified>
</cp:coreProperties>
</file>